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57" r:id="rId5"/>
    <p:sldId id="287" r:id="rId6"/>
    <p:sldId id="258" r:id="rId7"/>
    <p:sldId id="259" r:id="rId8"/>
    <p:sldId id="260" r:id="rId9"/>
    <p:sldId id="261" r:id="rId10"/>
    <p:sldId id="266" r:id="rId11"/>
    <p:sldId id="263" r:id="rId12"/>
    <p:sldId id="264" r:id="rId13"/>
    <p:sldId id="265" r:id="rId14"/>
    <p:sldId id="269" r:id="rId15"/>
    <p:sldId id="262" r:id="rId16"/>
    <p:sldId id="267" r:id="rId17"/>
    <p:sldId id="268" r:id="rId18"/>
    <p:sldId id="270" r:id="rId19"/>
    <p:sldId id="271" r:id="rId20"/>
    <p:sldId id="272" r:id="rId21"/>
    <p:sldId id="273" r:id="rId22"/>
    <p:sldId id="281" r:id="rId23"/>
    <p:sldId id="274" r:id="rId24"/>
    <p:sldId id="276" r:id="rId25"/>
    <p:sldId id="282" r:id="rId26"/>
    <p:sldId id="278" r:id="rId27"/>
    <p:sldId id="279" r:id="rId28"/>
    <p:sldId id="280" r:id="rId29"/>
    <p:sldId id="284" r:id="rId30"/>
    <p:sldId id="286" r:id="rId31"/>
    <p:sldId id="285" r:id="rId32"/>
    <p:sldId id="288" r:id="rId33"/>
    <p:sldId id="289" r:id="rId34"/>
    <p:sldId id="290" r:id="rId35"/>
    <p:sldId id="292" r:id="rId36"/>
    <p:sldId id="293" r:id="rId37"/>
    <p:sldId id="291" r:id="rId38"/>
    <p:sldId id="294" r:id="rId39"/>
    <p:sldId id="295" r:id="rId40"/>
    <p:sldId id="296"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08"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188736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283702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367136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271460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273480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295218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131533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164036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34178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36420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724155-8A31-44E7-B36C-EEF0214610DB}"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FB398-C5E6-478B-9284-6C71487E6A53}" type="slidenum">
              <a:rPr lang="en-US" smtClean="0"/>
              <a:t>‹#›</a:t>
            </a:fld>
            <a:endParaRPr lang="en-US" dirty="0"/>
          </a:p>
        </p:txBody>
      </p:sp>
    </p:spTree>
    <p:extLst>
      <p:ext uri="{BB962C8B-B14F-4D97-AF65-F5344CB8AC3E}">
        <p14:creationId xmlns:p14="http://schemas.microsoft.com/office/powerpoint/2010/main" val="293463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4155-8A31-44E7-B36C-EEF0214610DB}" type="datetimeFigureOut">
              <a:rPr lang="en-US" smtClean="0"/>
              <a:t>9/12/2022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B398-C5E6-478B-9284-6C71487E6A53}" type="slidenum">
              <a:rPr lang="en-US" smtClean="0"/>
              <a:t>‹#›</a:t>
            </a:fld>
            <a:endParaRPr lang="en-US" dirty="0"/>
          </a:p>
        </p:txBody>
      </p:sp>
    </p:spTree>
    <p:extLst>
      <p:ext uri="{BB962C8B-B14F-4D97-AF65-F5344CB8AC3E}">
        <p14:creationId xmlns:p14="http://schemas.microsoft.com/office/powerpoint/2010/main" val="298252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s://youtu.be/hS9EDfqDZi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PBr3X_mCb1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VHN09fP8_lc" TargetMode="External"/><Relationship Id="rId2" Type="http://schemas.openxmlformats.org/officeDocument/2006/relationships/hyperlink" Target="https://youtu.be/GPBqFE0aqk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IkF328_F6hQ"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EV-Sc6yHQS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wASEteqSRy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_acN0RKJU_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Y1wMXCbx2g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69URDgNa43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youtu.be/by8uY14-Dy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302J5aelNf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neabaptistclinic.com/weight-loss/resources/"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youtu.be/QTB-iBWMQ3I"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VHN5zPaw96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135428"/>
          </a:xfrm>
        </p:spPr>
        <p:txBody>
          <a:bodyPr>
            <a:normAutofit/>
          </a:bodyPr>
          <a:lstStyle/>
          <a:p>
            <a:pPr algn="ctr"/>
            <a:r>
              <a:rPr lang="en-US" sz="8800" dirty="0" smtClean="0">
                <a:latin typeface="Andalus" panose="02020603050405020304" pitchFamily="18" charset="-78"/>
                <a:cs typeface="Andalus" panose="02020603050405020304" pitchFamily="18" charset="-78"/>
              </a:rPr>
              <a:t>Pre-Operative </a:t>
            </a:r>
            <a:br>
              <a:rPr lang="en-US" sz="8800" dirty="0" smtClean="0">
                <a:latin typeface="Andalus" panose="02020603050405020304" pitchFamily="18" charset="-78"/>
                <a:cs typeface="Andalus" panose="02020603050405020304" pitchFamily="18" charset="-78"/>
              </a:rPr>
            </a:br>
            <a:r>
              <a:rPr lang="en-US" sz="8800" dirty="0" smtClean="0">
                <a:latin typeface="Andalus" panose="02020603050405020304" pitchFamily="18" charset="-78"/>
                <a:cs typeface="Andalus" panose="02020603050405020304" pitchFamily="18" charset="-78"/>
              </a:rPr>
              <a:t>Bariatric Surgery </a:t>
            </a:r>
            <a:br>
              <a:rPr lang="en-US" sz="8800" dirty="0" smtClean="0">
                <a:latin typeface="Andalus" panose="02020603050405020304" pitchFamily="18" charset="-78"/>
                <a:cs typeface="Andalus" panose="02020603050405020304" pitchFamily="18" charset="-78"/>
              </a:rPr>
            </a:br>
            <a:r>
              <a:rPr lang="en-US" sz="8800" dirty="0" smtClean="0">
                <a:latin typeface="Andalus" panose="02020603050405020304" pitchFamily="18" charset="-78"/>
                <a:cs typeface="Andalus" panose="02020603050405020304" pitchFamily="18" charset="-78"/>
              </a:rPr>
              <a:t>Education</a:t>
            </a:r>
            <a:endParaRPr lang="en-US" sz="8800"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9368442" y="4964319"/>
            <a:ext cx="2481173" cy="18195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77" y="191192"/>
            <a:ext cx="2311309" cy="22610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792" y="297357"/>
            <a:ext cx="2048731" cy="20487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2385" y="5073680"/>
            <a:ext cx="3514042" cy="1710167"/>
          </a:xfrm>
          <a:prstGeom prst="rect">
            <a:avLst/>
          </a:prstGeom>
        </p:spPr>
      </p:pic>
    </p:spTree>
    <p:extLst>
      <p:ext uri="{BB962C8B-B14F-4D97-AF65-F5344CB8AC3E}">
        <p14:creationId xmlns:p14="http://schemas.microsoft.com/office/powerpoint/2010/main" val="183594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smtClean="0"/>
              <a:t>Digestive Tract Before &amp; After Bariatric Surgery</a:t>
            </a:r>
            <a:endParaRPr lang="en-US" sz="4300" b="1" dirty="0"/>
          </a:p>
        </p:txBody>
      </p:sp>
      <p:sp>
        <p:nvSpPr>
          <p:cNvPr id="3" name="Content Placeholder 2"/>
          <p:cNvSpPr>
            <a:spLocks noGrp="1"/>
          </p:cNvSpPr>
          <p:nvPr>
            <p:ph idx="1"/>
          </p:nvPr>
        </p:nvSpPr>
        <p:spPr>
          <a:xfrm>
            <a:off x="838200" y="1490596"/>
            <a:ext cx="10515600" cy="5073041"/>
          </a:xfrm>
        </p:spPr>
        <p:txBody>
          <a:bodyPr>
            <a:normAutofit lnSpcReduction="10000"/>
          </a:bodyPr>
          <a:lstStyle/>
          <a:p>
            <a:r>
              <a:rPr lang="en-US" dirty="0" smtClean="0"/>
              <a:t>The next three slides show normal digestive anatomy and then the four approved weight loss surgery options.</a:t>
            </a:r>
          </a:p>
          <a:p>
            <a:r>
              <a:rPr lang="en-US" dirty="0" smtClean="0"/>
              <a:t>Note the size of the stomach in the first picture compared to the gastric sleeve and gastric bypass surgeries.  </a:t>
            </a:r>
          </a:p>
          <a:p>
            <a:r>
              <a:rPr lang="en-US" dirty="0" smtClean="0"/>
              <a:t>The stomach </a:t>
            </a:r>
            <a:r>
              <a:rPr lang="en-US" dirty="0"/>
              <a:t>is very small after surgery </a:t>
            </a:r>
            <a:r>
              <a:rPr lang="en-US" dirty="0" smtClean="0"/>
              <a:t>and you will have swelling inside your stomach after surgery for a little while.</a:t>
            </a:r>
          </a:p>
          <a:p>
            <a:r>
              <a:rPr lang="en-US" dirty="0" smtClean="0"/>
              <a:t>The swelling will limit what can be swallowed into the stomach for a period of time.</a:t>
            </a:r>
          </a:p>
          <a:p>
            <a:r>
              <a:rPr lang="en-US" dirty="0">
                <a:solidFill>
                  <a:srgbClr val="0070C0"/>
                </a:solidFill>
              </a:rPr>
              <a:t>VIDEO:  </a:t>
            </a:r>
            <a:r>
              <a:rPr lang="en-US" dirty="0">
                <a:solidFill>
                  <a:srgbClr val="0070C0"/>
                </a:solidFill>
                <a:hlinkClick r:id="rId2"/>
              </a:rPr>
              <a:t>https://</a:t>
            </a:r>
            <a:r>
              <a:rPr lang="en-US" dirty="0" smtClean="0">
                <a:solidFill>
                  <a:srgbClr val="0070C0"/>
                </a:solidFill>
                <a:hlinkClick r:id="rId2"/>
              </a:rPr>
              <a:t>youtu.be/hS9EDfqDZiM</a:t>
            </a:r>
            <a:r>
              <a:rPr lang="en-US" dirty="0" smtClean="0">
                <a:solidFill>
                  <a:srgbClr val="0070C0"/>
                </a:solidFill>
              </a:rPr>
              <a:t> </a:t>
            </a:r>
          </a:p>
          <a:p>
            <a:pPr marL="0" indent="0" algn="ctr">
              <a:buNone/>
            </a:pPr>
            <a:r>
              <a:rPr lang="en-US" sz="3500" b="1" dirty="0" smtClean="0">
                <a:solidFill>
                  <a:srgbClr val="FF0000"/>
                </a:solidFill>
              </a:rPr>
              <a:t>Nothing larger than a baby aspirin until Dr. Jones </a:t>
            </a:r>
          </a:p>
          <a:p>
            <a:pPr marL="0" indent="0" algn="ctr">
              <a:buNone/>
            </a:pPr>
            <a:r>
              <a:rPr lang="en-US" sz="3500" b="1" dirty="0" smtClean="0">
                <a:solidFill>
                  <a:srgbClr val="FF0000"/>
                </a:solidFill>
              </a:rPr>
              <a:t>or his staff release you to do so</a:t>
            </a:r>
            <a:endParaRPr lang="en-US" sz="3500" b="1" dirty="0">
              <a:solidFill>
                <a:srgbClr val="FF0000"/>
              </a:solidFill>
            </a:endParaRPr>
          </a:p>
        </p:txBody>
      </p:sp>
    </p:spTree>
    <p:extLst>
      <p:ext uri="{BB962C8B-B14F-4D97-AF65-F5344CB8AC3E}">
        <p14:creationId xmlns:p14="http://schemas.microsoft.com/office/powerpoint/2010/main" val="712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7507" y="-3346"/>
            <a:ext cx="9156986" cy="6864691"/>
          </a:xfrm>
          <a:prstGeom prst="rect">
            <a:avLst/>
          </a:prstGeom>
        </p:spPr>
      </p:pic>
    </p:spTree>
    <p:extLst>
      <p:ext uri="{BB962C8B-B14F-4D97-AF65-F5344CB8AC3E}">
        <p14:creationId xmlns:p14="http://schemas.microsoft.com/office/powerpoint/2010/main" val="1340719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6652" y="2751"/>
            <a:ext cx="9138696" cy="6852498"/>
          </a:xfrm>
          <a:prstGeom prst="rect">
            <a:avLst/>
          </a:prstGeom>
        </p:spPr>
      </p:pic>
    </p:spTree>
    <p:extLst>
      <p:ext uri="{BB962C8B-B14F-4D97-AF65-F5344CB8AC3E}">
        <p14:creationId xmlns:p14="http://schemas.microsoft.com/office/powerpoint/2010/main" val="247393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9700" y="2751"/>
            <a:ext cx="9132600" cy="6852498"/>
          </a:xfrm>
          <a:prstGeom prst="rect">
            <a:avLst/>
          </a:prstGeom>
        </p:spPr>
      </p:pic>
    </p:spTree>
    <p:extLst>
      <p:ext uri="{BB962C8B-B14F-4D97-AF65-F5344CB8AC3E}">
        <p14:creationId xmlns:p14="http://schemas.microsoft.com/office/powerpoint/2010/main" val="1192260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Does Weight Loss Surgery Work</a:t>
            </a:r>
            <a:endParaRPr lang="en-US" dirty="0"/>
          </a:p>
        </p:txBody>
      </p:sp>
      <p:sp>
        <p:nvSpPr>
          <p:cNvPr id="3" name="Content Placeholder 2"/>
          <p:cNvSpPr>
            <a:spLocks noGrp="1"/>
          </p:cNvSpPr>
          <p:nvPr>
            <p:ph idx="1"/>
          </p:nvPr>
        </p:nvSpPr>
        <p:spPr/>
        <p:txBody>
          <a:bodyPr/>
          <a:lstStyle/>
          <a:p>
            <a:r>
              <a:rPr lang="en-US" b="1" dirty="0"/>
              <a:t>Magic? </a:t>
            </a:r>
            <a:r>
              <a:rPr lang="en-US" dirty="0"/>
              <a:t>– NOPE</a:t>
            </a:r>
          </a:p>
          <a:p>
            <a:r>
              <a:rPr lang="en-US" b="1" dirty="0"/>
              <a:t>Restriction:  </a:t>
            </a:r>
            <a:r>
              <a:rPr lang="en-US" dirty="0"/>
              <a:t>Small amount of food = small amount of calories.  Does that many eat anything?  - NO.  Food choices matter &amp; will affect hunger level</a:t>
            </a:r>
            <a:r>
              <a:rPr lang="en-US" dirty="0" smtClean="0"/>
              <a:t>. </a:t>
            </a:r>
            <a:endParaRPr lang="en-US" dirty="0"/>
          </a:p>
          <a:p>
            <a:r>
              <a:rPr lang="en-US" b="1" dirty="0"/>
              <a:t>Malabsorption:  </a:t>
            </a:r>
            <a:r>
              <a:rPr lang="en-US" dirty="0"/>
              <a:t>Not everything is absorbed that is put in so make every bite </a:t>
            </a:r>
            <a:r>
              <a:rPr lang="en-US" dirty="0" smtClean="0"/>
              <a:t>count. </a:t>
            </a:r>
            <a:r>
              <a:rPr lang="en-US" dirty="0" smtClean="0">
                <a:sym typeface="Wingdings" panose="05000000000000000000" pitchFamily="2" charset="2"/>
              </a:rPr>
              <a:t>  </a:t>
            </a:r>
            <a:r>
              <a:rPr lang="en-US" sz="2000" dirty="0" smtClean="0">
                <a:sym typeface="Wingdings" panose="05000000000000000000" pitchFamily="2" charset="2"/>
              </a:rPr>
              <a:t>(Sleeve gastrectomy patients only have slight malabsorption)</a:t>
            </a:r>
            <a:endParaRPr lang="en-US" sz="2000" dirty="0"/>
          </a:p>
          <a:p>
            <a:r>
              <a:rPr lang="en-US" b="1" dirty="0"/>
              <a:t>Decreased hunger:  </a:t>
            </a:r>
            <a:r>
              <a:rPr lang="en-US" dirty="0"/>
              <a:t>Hunger hormones likely originate from area of stomach removed or bypassed.  Smaller space helps the use of the nerves at the top of the stomach.  </a:t>
            </a:r>
          </a:p>
          <a:p>
            <a:endParaRPr lang="en-US" dirty="0"/>
          </a:p>
        </p:txBody>
      </p:sp>
    </p:spTree>
    <p:extLst>
      <p:ext uri="{BB962C8B-B14F-4D97-AF65-F5344CB8AC3E}">
        <p14:creationId xmlns:p14="http://schemas.microsoft.com/office/powerpoint/2010/main" val="388756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t>Your Biggest Priority Immediately </a:t>
            </a:r>
            <a:br>
              <a:rPr lang="en-US" sz="4800" b="1" dirty="0" smtClean="0"/>
            </a:br>
            <a:r>
              <a:rPr lang="en-US" sz="4800" b="1" dirty="0" smtClean="0"/>
              <a:t>Following Surgery</a:t>
            </a:r>
            <a:endParaRPr lang="en-US" sz="4800" b="1" dirty="0"/>
          </a:p>
        </p:txBody>
      </p:sp>
      <p:sp>
        <p:nvSpPr>
          <p:cNvPr id="3" name="Content Placeholder 2"/>
          <p:cNvSpPr>
            <a:spLocks noGrp="1"/>
          </p:cNvSpPr>
          <p:nvPr>
            <p:ph idx="1"/>
          </p:nvPr>
        </p:nvSpPr>
        <p:spPr>
          <a:xfrm>
            <a:off x="838200" y="1825625"/>
            <a:ext cx="10515600" cy="4126288"/>
          </a:xfrm>
        </p:spPr>
        <p:txBody>
          <a:bodyPr>
            <a:normAutofit fontScale="85000" lnSpcReduction="20000"/>
          </a:bodyPr>
          <a:lstStyle/>
          <a:p>
            <a:pPr marL="0" indent="0" algn="ctr">
              <a:buNone/>
            </a:pPr>
            <a:r>
              <a:rPr lang="en-US" sz="4400" dirty="0" smtClean="0">
                <a:solidFill>
                  <a:srgbClr val="00B0F0"/>
                </a:solidFill>
              </a:rPr>
              <a:t>HYDRATION</a:t>
            </a:r>
            <a:endParaRPr lang="en-US" sz="2400" dirty="0" smtClean="0">
              <a:solidFill>
                <a:srgbClr val="00B0F0"/>
              </a:solidFill>
            </a:endParaRPr>
          </a:p>
          <a:p>
            <a:r>
              <a:rPr lang="en-US" sz="2400" dirty="0" smtClean="0"/>
              <a:t>Learn to sip slowly.  It will not be as easy to drink in the beginning. </a:t>
            </a:r>
          </a:p>
          <a:p>
            <a:r>
              <a:rPr lang="en-US" sz="2400" dirty="0" smtClean="0"/>
              <a:t>Pay attention to temperature and swallowing of a air if you are having discomfort.</a:t>
            </a:r>
          </a:p>
          <a:p>
            <a:r>
              <a:rPr lang="en-US" sz="2400" dirty="0" smtClean="0"/>
              <a:t>Measure the amount you are able to consume.</a:t>
            </a:r>
          </a:p>
          <a:p>
            <a:r>
              <a:rPr lang="en-US" sz="2400" dirty="0">
                <a:solidFill>
                  <a:srgbClr val="0070C0"/>
                </a:solidFill>
              </a:rPr>
              <a:t>VIDEO:  </a:t>
            </a:r>
            <a:r>
              <a:rPr lang="en-US" sz="2400" dirty="0">
                <a:solidFill>
                  <a:srgbClr val="0070C0"/>
                </a:solidFill>
                <a:hlinkClick r:id="rId2"/>
              </a:rPr>
              <a:t>https://</a:t>
            </a:r>
            <a:r>
              <a:rPr lang="en-US" sz="2400" dirty="0" smtClean="0">
                <a:solidFill>
                  <a:srgbClr val="0070C0"/>
                </a:solidFill>
                <a:hlinkClick r:id="rId2"/>
              </a:rPr>
              <a:t>youtu.be/PBr3X_mCb1w</a:t>
            </a:r>
            <a:r>
              <a:rPr lang="en-US" sz="2400" dirty="0" smtClean="0">
                <a:solidFill>
                  <a:srgbClr val="0070C0"/>
                </a:solidFill>
              </a:rPr>
              <a:t> </a:t>
            </a:r>
          </a:p>
          <a:p>
            <a:pPr marL="0" indent="0">
              <a:buNone/>
            </a:pPr>
            <a:endParaRPr lang="en-US" sz="2400" dirty="0" smtClean="0"/>
          </a:p>
          <a:p>
            <a:pPr>
              <a:buFont typeface="Wingdings" panose="05000000000000000000" pitchFamily="2" charset="2"/>
              <a:buChar char="Ø"/>
            </a:pPr>
            <a:r>
              <a:rPr lang="en-US" sz="2400" dirty="0"/>
              <a:t>You can count it toward your water consumption if it </a:t>
            </a:r>
            <a:endParaRPr lang="en-US" sz="2400" dirty="0" smtClean="0"/>
          </a:p>
          <a:p>
            <a:pPr marL="0" indent="0">
              <a:buNone/>
            </a:pPr>
            <a:r>
              <a:rPr lang="en-US" sz="2400" dirty="0"/>
              <a:t> </a:t>
            </a:r>
            <a:r>
              <a:rPr lang="en-US" sz="2400" dirty="0" smtClean="0"/>
              <a:t>    meets </a:t>
            </a:r>
            <a:r>
              <a:rPr lang="en-US" sz="2400" dirty="0"/>
              <a:t>these criteria:  </a:t>
            </a:r>
            <a:endParaRPr lang="en-US" sz="2400" dirty="0" smtClean="0"/>
          </a:p>
          <a:p>
            <a:pPr marL="0" indent="0">
              <a:buNone/>
            </a:pPr>
            <a:r>
              <a:rPr lang="en-US" sz="2400" dirty="0"/>
              <a:t>	</a:t>
            </a:r>
            <a:r>
              <a:rPr lang="en-US" sz="2400" dirty="0" smtClean="0"/>
              <a:t>- Sugar / Fat Free </a:t>
            </a:r>
            <a:r>
              <a:rPr lang="en-US" sz="2400" dirty="0"/>
              <a:t>(may use artificial sweetener</a:t>
            </a:r>
            <a:r>
              <a:rPr lang="en-US" sz="2400" dirty="0" smtClean="0"/>
              <a:t>)</a:t>
            </a:r>
          </a:p>
          <a:p>
            <a:pPr marL="0" indent="0">
              <a:buNone/>
            </a:pPr>
            <a:r>
              <a:rPr lang="en-US" sz="2400" dirty="0" smtClean="0"/>
              <a:t>	- Caffeine Free</a:t>
            </a:r>
          </a:p>
          <a:p>
            <a:pPr marL="0" indent="0">
              <a:buNone/>
            </a:pPr>
            <a:r>
              <a:rPr lang="en-US" sz="2400" dirty="0" smtClean="0"/>
              <a:t>	- Carbonation Free</a:t>
            </a:r>
            <a:endParaRPr lang="en-US" sz="2400" dirty="0"/>
          </a:p>
          <a:p>
            <a:pPr>
              <a:buFont typeface="Wingdings" panose="05000000000000000000" pitchFamily="2" charset="2"/>
              <a:buChar char="Ø"/>
            </a:pPr>
            <a:endParaRPr lang="en-US" dirty="0"/>
          </a:p>
          <a:p>
            <a:endParaRPr lang="en-US" sz="4400" dirty="0"/>
          </a:p>
        </p:txBody>
      </p:sp>
    </p:spTree>
    <p:extLst>
      <p:ext uri="{BB962C8B-B14F-4D97-AF65-F5344CB8AC3E}">
        <p14:creationId xmlns:p14="http://schemas.microsoft.com/office/powerpoint/2010/main" val="3188079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NO’s for Liquid </a:t>
            </a:r>
            <a:r>
              <a:rPr lang="en-US" sz="4800" b="1" dirty="0" smtClean="0"/>
              <a:t>Consumption</a:t>
            </a:r>
            <a:endParaRPr lang="en-US" sz="4800" dirty="0"/>
          </a:p>
        </p:txBody>
      </p:sp>
      <p:sp>
        <p:nvSpPr>
          <p:cNvPr id="3" name="Content Placeholder 2"/>
          <p:cNvSpPr>
            <a:spLocks noGrp="1"/>
          </p:cNvSpPr>
          <p:nvPr>
            <p:ph idx="1"/>
          </p:nvPr>
        </p:nvSpPr>
        <p:spPr>
          <a:xfrm>
            <a:off x="838200" y="1825625"/>
            <a:ext cx="10515600" cy="3926782"/>
          </a:xfrm>
        </p:spPr>
        <p:txBody>
          <a:bodyPr>
            <a:normAutofit fontScale="92500" lnSpcReduction="10000"/>
          </a:bodyPr>
          <a:lstStyle/>
          <a:p>
            <a:pPr lvl="0"/>
            <a:r>
              <a:rPr lang="en-US" sz="3000" u="sng" dirty="0"/>
              <a:t>No fat </a:t>
            </a:r>
            <a:r>
              <a:rPr lang="en-US" sz="3000" dirty="0"/>
              <a:t>– GI distress &amp; not part of long term eating </a:t>
            </a:r>
            <a:r>
              <a:rPr lang="en-US" sz="3000" dirty="0" smtClean="0"/>
              <a:t>plan.</a:t>
            </a:r>
            <a:endParaRPr lang="en-US" sz="3000" dirty="0"/>
          </a:p>
          <a:p>
            <a:pPr lvl="0"/>
            <a:r>
              <a:rPr lang="en-US" sz="3000" u="sng" dirty="0"/>
              <a:t>No sugar </a:t>
            </a:r>
            <a:r>
              <a:rPr lang="en-US" sz="3000" dirty="0"/>
              <a:t>– GI distress &amp; not part of long term eating </a:t>
            </a:r>
            <a:r>
              <a:rPr lang="en-US" sz="3000" dirty="0" smtClean="0"/>
              <a:t>plan.</a:t>
            </a:r>
            <a:endParaRPr lang="en-US" sz="3000" dirty="0"/>
          </a:p>
          <a:p>
            <a:r>
              <a:rPr lang="en-US" sz="3000" u="sng" dirty="0"/>
              <a:t>No caffeine </a:t>
            </a:r>
            <a:r>
              <a:rPr lang="en-US" sz="3000" dirty="0"/>
              <a:t>– </a:t>
            </a:r>
            <a:r>
              <a:rPr lang="en-US" sz="3000" dirty="0" smtClean="0"/>
              <a:t>Acts as a diuretic and can increase your risk of dehydration.  You may reintroduce once you are able to consume the recommended daily amount (8 – 8oz. </a:t>
            </a:r>
            <a:r>
              <a:rPr lang="en-US" sz="3000" dirty="0"/>
              <a:t>servings {48-64ozs.} per </a:t>
            </a:r>
            <a:r>
              <a:rPr lang="en-US" sz="3000" dirty="0" smtClean="0"/>
              <a:t>day - I </a:t>
            </a:r>
            <a:r>
              <a:rPr lang="en-US" sz="3000" dirty="0"/>
              <a:t>was able to do this around 4 months post-op</a:t>
            </a:r>
            <a:r>
              <a:rPr lang="en-US" sz="3000" dirty="0" smtClean="0"/>
              <a:t>)</a:t>
            </a:r>
          </a:p>
          <a:p>
            <a:r>
              <a:rPr lang="en-US" sz="3000" u="sng" dirty="0" smtClean="0"/>
              <a:t>No </a:t>
            </a:r>
            <a:r>
              <a:rPr lang="en-US" sz="3000" u="sng" dirty="0"/>
              <a:t>carbonation </a:t>
            </a:r>
            <a:r>
              <a:rPr lang="en-US" sz="3000" dirty="0"/>
              <a:t>– </a:t>
            </a:r>
            <a:r>
              <a:rPr lang="en-US" sz="3000" dirty="0" smtClean="0"/>
              <a:t>Can </a:t>
            </a:r>
            <a:r>
              <a:rPr lang="en-US" sz="3000" dirty="0"/>
              <a:t>cause gas pain </a:t>
            </a:r>
            <a:r>
              <a:rPr lang="en-US" sz="3000" dirty="0" smtClean="0"/>
              <a:t>&amp; </a:t>
            </a:r>
            <a:r>
              <a:rPr lang="en-US" sz="3000" dirty="0"/>
              <a:t>chronic dilation of sleeve or </a:t>
            </a:r>
            <a:r>
              <a:rPr lang="en-US" sz="3000" dirty="0" smtClean="0"/>
              <a:t>pouch. </a:t>
            </a:r>
            <a:endParaRPr lang="en-US" sz="3000" dirty="0"/>
          </a:p>
          <a:p>
            <a:pPr lvl="0"/>
            <a:r>
              <a:rPr lang="en-US" sz="3000" u="sng" dirty="0"/>
              <a:t>No straw </a:t>
            </a:r>
            <a:r>
              <a:rPr lang="en-US" sz="3000" dirty="0"/>
              <a:t>– </a:t>
            </a:r>
            <a:r>
              <a:rPr lang="en-US" sz="3000" dirty="0" smtClean="0"/>
              <a:t>Can swallow </a:t>
            </a:r>
            <a:r>
              <a:rPr lang="en-US" sz="3000" dirty="0"/>
              <a:t>air and </a:t>
            </a:r>
            <a:r>
              <a:rPr lang="en-US" sz="3000" dirty="0" smtClean="0"/>
              <a:t>cause </a:t>
            </a:r>
            <a:r>
              <a:rPr lang="en-US" sz="3000" dirty="0"/>
              <a:t>gas </a:t>
            </a:r>
            <a:r>
              <a:rPr lang="en-US" sz="3000" dirty="0" smtClean="0"/>
              <a:t>pain.</a:t>
            </a:r>
            <a:endParaRPr lang="en-US" sz="3000" dirty="0"/>
          </a:p>
          <a:p>
            <a:endParaRPr lang="en-US" dirty="0"/>
          </a:p>
        </p:txBody>
      </p:sp>
    </p:spTree>
    <p:extLst>
      <p:ext uri="{BB962C8B-B14F-4D97-AF65-F5344CB8AC3E}">
        <p14:creationId xmlns:p14="http://schemas.microsoft.com/office/powerpoint/2010/main" val="2301530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Long Term Diet</a:t>
            </a:r>
            <a:endParaRPr lang="en-US" sz="5400" b="1" dirty="0"/>
          </a:p>
        </p:txBody>
      </p:sp>
      <p:sp>
        <p:nvSpPr>
          <p:cNvPr id="3" name="Content Placeholder 2"/>
          <p:cNvSpPr>
            <a:spLocks noGrp="1"/>
          </p:cNvSpPr>
          <p:nvPr>
            <p:ph idx="1"/>
          </p:nvPr>
        </p:nvSpPr>
        <p:spPr/>
        <p:txBody>
          <a:bodyPr/>
          <a:lstStyle/>
          <a:p>
            <a:r>
              <a:rPr lang="en-US" b="1" dirty="0" smtClean="0"/>
              <a:t>PLEASE </a:t>
            </a:r>
            <a:r>
              <a:rPr lang="en-US" dirty="0" smtClean="0"/>
              <a:t>read Bariatric Surgery “Rules” handout</a:t>
            </a:r>
          </a:p>
          <a:p>
            <a:r>
              <a:rPr lang="en-US" dirty="0" smtClean="0"/>
              <a:t>It is </a:t>
            </a:r>
            <a:r>
              <a:rPr lang="en-US" b="1" dirty="0" smtClean="0"/>
              <a:t>YOUR</a:t>
            </a:r>
            <a:r>
              <a:rPr lang="en-US" dirty="0" smtClean="0"/>
              <a:t> responsibility to learn how to use your new tool</a:t>
            </a:r>
          </a:p>
          <a:p>
            <a:r>
              <a:rPr lang="en-US" dirty="0" smtClean="0"/>
              <a:t>We do and will provide you with many resources to help you</a:t>
            </a:r>
          </a:p>
          <a:p>
            <a:r>
              <a:rPr lang="en-US" dirty="0" smtClean="0"/>
              <a:t>We are committed to your success so please utilize what we offer</a:t>
            </a:r>
          </a:p>
          <a:p>
            <a:r>
              <a:rPr lang="en-US" dirty="0" smtClean="0"/>
              <a:t>Support Group and Nutrition Class are GREAT resources for you </a:t>
            </a:r>
            <a:endParaRPr lang="en-US" dirty="0"/>
          </a:p>
        </p:txBody>
      </p:sp>
    </p:spTree>
    <p:extLst>
      <p:ext uri="{BB962C8B-B14F-4D97-AF65-F5344CB8AC3E}">
        <p14:creationId xmlns:p14="http://schemas.microsoft.com/office/powerpoint/2010/main" val="258926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Major Keys To Success </a:t>
            </a:r>
            <a:r>
              <a:rPr lang="en-US" b="1" dirty="0" smtClean="0"/>
              <a:t>From </a:t>
            </a:r>
            <a:r>
              <a:rPr lang="en-US" b="1" dirty="0"/>
              <a:t>Dr. Jones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GB" altLang="en-US" dirty="0" smtClean="0">
              <a:solidFill>
                <a:srgbClr val="000000"/>
              </a:solidFill>
            </a:endParaRPr>
          </a:p>
          <a:p>
            <a:pPr>
              <a:buFont typeface="Wingdings" panose="05000000000000000000" pitchFamily="2" charset="2"/>
              <a:buChar char="v"/>
            </a:pPr>
            <a:r>
              <a:rPr lang="en-GB" altLang="en-US" dirty="0" smtClean="0">
                <a:solidFill>
                  <a:srgbClr val="000000"/>
                </a:solidFill>
              </a:rPr>
              <a:t>Food </a:t>
            </a:r>
            <a:r>
              <a:rPr lang="en-GB" altLang="en-US" dirty="0">
                <a:solidFill>
                  <a:srgbClr val="000000"/>
                </a:solidFill>
              </a:rPr>
              <a:t>Choices</a:t>
            </a:r>
          </a:p>
          <a:p>
            <a:pPr>
              <a:lnSpc>
                <a:spcPct val="95000"/>
              </a:lnSpc>
              <a:buFont typeface="Wingdings" panose="05000000000000000000" pitchFamily="2" charset="2"/>
              <a:buChar char="v"/>
            </a:pPr>
            <a:r>
              <a:rPr lang="en-GB" altLang="en-US" dirty="0">
                <a:solidFill>
                  <a:srgbClr val="000000"/>
                </a:solidFill>
              </a:rPr>
              <a:t>Exercise</a:t>
            </a:r>
          </a:p>
          <a:p>
            <a:pPr>
              <a:lnSpc>
                <a:spcPct val="95000"/>
              </a:lnSpc>
              <a:buFont typeface="Wingdings" panose="05000000000000000000" pitchFamily="2" charset="2"/>
              <a:buChar char="v"/>
            </a:pPr>
            <a:r>
              <a:rPr lang="en-GB" altLang="en-US" dirty="0">
                <a:solidFill>
                  <a:srgbClr val="000000"/>
                </a:solidFill>
              </a:rPr>
              <a:t>Timing of Liquids</a:t>
            </a:r>
          </a:p>
          <a:p>
            <a:pPr>
              <a:lnSpc>
                <a:spcPct val="95000"/>
              </a:lnSpc>
              <a:buFont typeface="Wingdings" panose="05000000000000000000" pitchFamily="2" charset="2"/>
              <a:buChar char="v"/>
            </a:pPr>
            <a:r>
              <a:rPr lang="en-US" dirty="0"/>
              <a:t>Avoid liquid calories</a:t>
            </a:r>
          </a:p>
          <a:p>
            <a:pPr>
              <a:lnSpc>
                <a:spcPct val="95000"/>
              </a:lnSpc>
              <a:buFont typeface="Wingdings" panose="05000000000000000000" pitchFamily="2" charset="2"/>
              <a:buChar char="v"/>
            </a:pPr>
            <a:r>
              <a:rPr lang="en-GB" altLang="en-US" dirty="0">
                <a:solidFill>
                  <a:srgbClr val="000000"/>
                </a:solidFill>
              </a:rPr>
              <a:t>Avoid snacking when not hungry</a:t>
            </a:r>
          </a:p>
          <a:p>
            <a:pPr>
              <a:lnSpc>
                <a:spcPct val="95000"/>
              </a:lnSpc>
              <a:buFont typeface="Wingdings" panose="05000000000000000000" pitchFamily="2" charset="2"/>
              <a:buChar char="v"/>
            </a:pPr>
            <a:r>
              <a:rPr lang="en-US" dirty="0"/>
              <a:t>Avoid carbonation - I added this one </a:t>
            </a:r>
            <a:r>
              <a:rPr lang="en-US" dirty="0">
                <a:sym typeface="Wingdings" panose="05000000000000000000" pitchFamily="2" charset="2"/>
              </a:rPr>
              <a:t></a:t>
            </a:r>
            <a:endParaRPr lang="en-US" dirty="0"/>
          </a:p>
          <a:p>
            <a:endParaRPr lang="en-US" dirty="0"/>
          </a:p>
        </p:txBody>
      </p:sp>
      <p:pic>
        <p:nvPicPr>
          <p:cNvPr id="4" name="Picture 3"/>
          <p:cNvPicPr>
            <a:picLocks noChangeAspect="1"/>
          </p:cNvPicPr>
          <p:nvPr/>
        </p:nvPicPr>
        <p:blipFill>
          <a:blip r:embed="rId2"/>
          <a:stretch>
            <a:fillRect/>
          </a:stretch>
        </p:blipFill>
        <p:spPr>
          <a:xfrm>
            <a:off x="6997767" y="1825625"/>
            <a:ext cx="3749365" cy="3755461"/>
          </a:xfrm>
          <a:prstGeom prst="rect">
            <a:avLst/>
          </a:prstGeom>
        </p:spPr>
      </p:pic>
    </p:spTree>
    <p:extLst>
      <p:ext uri="{BB962C8B-B14F-4D97-AF65-F5344CB8AC3E}">
        <p14:creationId xmlns:p14="http://schemas.microsoft.com/office/powerpoint/2010/main" val="274334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Hierarchy of </a:t>
            </a:r>
            <a:r>
              <a:rPr lang="en-US" b="1" dirty="0" smtClean="0"/>
              <a:t>Needs</a:t>
            </a:r>
            <a:r>
              <a:rPr lang="en-US" b="1" dirty="0"/>
              <a:t> </a:t>
            </a:r>
            <a:r>
              <a:rPr lang="en-US" b="1" dirty="0" smtClean="0"/>
              <a:t>Post Bariatric Surgery</a:t>
            </a:r>
            <a:endParaRPr lang="en-US" dirty="0"/>
          </a:p>
        </p:txBody>
      </p:sp>
      <p:sp>
        <p:nvSpPr>
          <p:cNvPr id="3" name="Content Placeholder 2"/>
          <p:cNvSpPr>
            <a:spLocks noGrp="1"/>
          </p:cNvSpPr>
          <p:nvPr>
            <p:ph idx="1"/>
          </p:nvPr>
        </p:nvSpPr>
        <p:spPr>
          <a:xfrm>
            <a:off x="838200" y="1825625"/>
            <a:ext cx="10515600" cy="4226040"/>
          </a:xfrm>
        </p:spPr>
        <p:txBody>
          <a:bodyPr>
            <a:normAutofit/>
          </a:bodyPr>
          <a:lstStyle/>
          <a:p>
            <a:pPr marL="514350" indent="-514350">
              <a:buFont typeface="+mj-lt"/>
              <a:buAutoNum type="arabicPeriod"/>
            </a:pPr>
            <a:r>
              <a:rPr lang="en-US" b="1" dirty="0"/>
              <a:t>Fluid:  </a:t>
            </a:r>
            <a:r>
              <a:rPr lang="en-US" dirty="0"/>
              <a:t>48-64 oz. / day of non-caloric clear liquid</a:t>
            </a:r>
          </a:p>
          <a:p>
            <a:pPr marL="514350" indent="-514350">
              <a:buFont typeface="+mj-lt"/>
              <a:buAutoNum type="arabicPeriod"/>
            </a:pPr>
            <a:r>
              <a:rPr lang="en-US" b="1" dirty="0"/>
              <a:t>Protein:  </a:t>
            </a:r>
            <a:r>
              <a:rPr lang="en-US" dirty="0"/>
              <a:t>60g for women &amp; 80g for men – incorporate protein in each 4 oz. meal 3-4 times </a:t>
            </a:r>
            <a:r>
              <a:rPr lang="en-US" dirty="0" smtClean="0"/>
              <a:t>daily</a:t>
            </a:r>
            <a:endParaRPr lang="en-US" dirty="0"/>
          </a:p>
          <a:p>
            <a:pPr marL="514350" indent="-514350">
              <a:buFont typeface="+mj-lt"/>
              <a:buAutoNum type="arabicPeriod"/>
            </a:pPr>
            <a:r>
              <a:rPr lang="en-US" b="1" dirty="0"/>
              <a:t>Veggies:  </a:t>
            </a:r>
            <a:r>
              <a:rPr lang="en-US" dirty="0"/>
              <a:t>Make one meal daily a salad (can increase volume to 8oz)</a:t>
            </a:r>
          </a:p>
          <a:p>
            <a:pPr marL="514350" indent="-514350">
              <a:buFont typeface="+mj-lt"/>
              <a:buAutoNum type="arabicPeriod"/>
            </a:pPr>
            <a:r>
              <a:rPr lang="en-US" b="1" dirty="0"/>
              <a:t>Starch (AKA: Carbohydrates):  </a:t>
            </a:r>
            <a:r>
              <a:rPr lang="en-US" dirty="0"/>
              <a:t>Does not provide nutrition unless it’s a vegetable, like: corn, beans, potatoes.  You get to decide what is most important each time you eat.  Nutrition Vs ________ – Health or making eating entertainment / pleasure</a:t>
            </a:r>
            <a:r>
              <a:rPr lang="en-US" dirty="0" smtClean="0"/>
              <a:t>.</a:t>
            </a:r>
          </a:p>
          <a:p>
            <a:pPr marL="0" indent="0" algn="ctr">
              <a:buNone/>
            </a:pPr>
            <a:r>
              <a:rPr lang="en-US" sz="2400" dirty="0" smtClean="0">
                <a:solidFill>
                  <a:srgbClr val="FF0000"/>
                </a:solidFill>
              </a:rPr>
              <a:t>****TAKE YOUR DAILY VITAMINS AS INSTRUCTED****</a:t>
            </a:r>
            <a:endParaRPr lang="en-US" sz="2400" dirty="0">
              <a:solidFill>
                <a:srgbClr val="FF0000"/>
              </a:solidFill>
            </a:endParaRPr>
          </a:p>
          <a:p>
            <a:endParaRPr lang="en-US" dirty="0"/>
          </a:p>
        </p:txBody>
      </p:sp>
    </p:spTree>
    <p:extLst>
      <p:ext uri="{BB962C8B-B14F-4D97-AF65-F5344CB8AC3E}">
        <p14:creationId xmlns:p14="http://schemas.microsoft.com/office/powerpoint/2010/main" val="68156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9533" y="6350789"/>
            <a:ext cx="184731" cy="646331"/>
          </a:xfrm>
          <a:prstGeom prst="rect">
            <a:avLst/>
          </a:prstGeom>
        </p:spPr>
        <p:txBody>
          <a:bodyPr wrap="none">
            <a:spAutoFit/>
          </a:bodyPr>
          <a:lstStyle/>
          <a:p>
            <a:endParaRPr lang="en-US" dirty="0"/>
          </a:p>
          <a:p>
            <a:endParaRPr lang="en-US" dirty="0"/>
          </a:p>
        </p:txBody>
      </p:sp>
      <p:sp>
        <p:nvSpPr>
          <p:cNvPr id="6" name="Rectangle 5"/>
          <p:cNvSpPr/>
          <p:nvPr/>
        </p:nvSpPr>
        <p:spPr>
          <a:xfrm>
            <a:off x="1766069" y="5599227"/>
            <a:ext cx="5862281" cy="646331"/>
          </a:xfrm>
          <a:prstGeom prst="rect">
            <a:avLst/>
          </a:prstGeom>
        </p:spPr>
        <p:txBody>
          <a:bodyPr wrap="square">
            <a:spAutoFit/>
          </a:bodyPr>
          <a:lstStyle/>
          <a:p>
            <a:endParaRPr lang="en-US" dirty="0" smtClean="0"/>
          </a:p>
          <a:p>
            <a:endParaRPr lang="en-US" dirty="0"/>
          </a:p>
        </p:txBody>
      </p:sp>
      <p:sp>
        <p:nvSpPr>
          <p:cNvPr id="8" name="Title 7"/>
          <p:cNvSpPr>
            <a:spLocks noGrp="1"/>
          </p:cNvSpPr>
          <p:nvPr>
            <p:ph type="title"/>
          </p:nvPr>
        </p:nvSpPr>
        <p:spPr/>
        <p:txBody>
          <a:bodyPr>
            <a:normAutofit/>
          </a:bodyPr>
          <a:lstStyle/>
          <a:p>
            <a:pPr algn="ctr"/>
            <a:r>
              <a:rPr lang="en-US" sz="6600" b="1" dirty="0" smtClean="0"/>
              <a:t>PowerPoint Videos</a:t>
            </a:r>
            <a:endParaRPr lang="en-US" sz="6600" b="1" dirty="0"/>
          </a:p>
        </p:txBody>
      </p:sp>
      <p:sp>
        <p:nvSpPr>
          <p:cNvPr id="9" name="Content Placeholder 8"/>
          <p:cNvSpPr>
            <a:spLocks noGrp="1"/>
          </p:cNvSpPr>
          <p:nvPr>
            <p:ph idx="1"/>
          </p:nvPr>
        </p:nvSpPr>
        <p:spPr>
          <a:xfrm>
            <a:off x="838200" y="1690688"/>
            <a:ext cx="10515600" cy="4351338"/>
          </a:xfrm>
        </p:spPr>
        <p:txBody>
          <a:bodyPr>
            <a:normAutofit lnSpcReduction="10000"/>
          </a:bodyPr>
          <a:lstStyle/>
          <a:p>
            <a:r>
              <a:rPr lang="en-US" dirty="0" smtClean="0"/>
              <a:t>I have included several videos through this presentation to make it a little less boring  </a:t>
            </a:r>
          </a:p>
          <a:p>
            <a:r>
              <a:rPr lang="en-US" dirty="0" smtClean="0"/>
              <a:t>In order to keep the document size small enough to share with you, I had to upload the videos to YouTube  </a:t>
            </a:r>
          </a:p>
          <a:p>
            <a:r>
              <a:rPr lang="en-US" dirty="0" smtClean="0"/>
              <a:t>Please click on all of the links throughout the presentation</a:t>
            </a:r>
          </a:p>
          <a:p>
            <a:r>
              <a:rPr lang="en-US" dirty="0" smtClean="0"/>
              <a:t>I apologize for the lack of professionalism in the quality</a:t>
            </a:r>
          </a:p>
          <a:p>
            <a:r>
              <a:rPr lang="en-US" dirty="0" smtClean="0"/>
              <a:t>Please give me a little grace, as this is my first time to make selfie videos &amp; I did not do great.  Sorry </a:t>
            </a:r>
            <a:r>
              <a:rPr lang="en-US" dirty="0" smtClean="0">
                <a:sym typeface="Wingdings" panose="05000000000000000000" pitchFamily="2" charset="2"/>
              </a:rPr>
              <a:t></a:t>
            </a:r>
          </a:p>
          <a:p>
            <a:r>
              <a:rPr lang="en-US" sz="2400" dirty="0">
                <a:solidFill>
                  <a:srgbClr val="0070C0"/>
                </a:solidFill>
                <a:sym typeface="Wingdings" panose="05000000000000000000" pitchFamily="2" charset="2"/>
              </a:rPr>
              <a:t>VIDEO:  </a:t>
            </a:r>
            <a:r>
              <a:rPr lang="en-US" sz="2400" dirty="0">
                <a:solidFill>
                  <a:srgbClr val="0070C0"/>
                </a:solidFill>
                <a:sym typeface="Wingdings" panose="05000000000000000000" pitchFamily="2" charset="2"/>
                <a:hlinkClick r:id="rId2"/>
              </a:rPr>
              <a:t>https://</a:t>
            </a:r>
            <a:r>
              <a:rPr lang="en-US" sz="2400" dirty="0" smtClean="0">
                <a:solidFill>
                  <a:srgbClr val="0070C0"/>
                </a:solidFill>
                <a:sym typeface="Wingdings" panose="05000000000000000000" pitchFamily="2" charset="2"/>
                <a:hlinkClick r:id="rId2"/>
              </a:rPr>
              <a:t>youtu.be/GPBqFE0aqkk</a:t>
            </a:r>
            <a:r>
              <a:rPr lang="en-US" sz="2400" dirty="0" smtClean="0">
                <a:solidFill>
                  <a:srgbClr val="0070C0"/>
                </a:solidFill>
                <a:sym typeface="Wingdings" panose="05000000000000000000" pitchFamily="2" charset="2"/>
              </a:rPr>
              <a:t> </a:t>
            </a:r>
            <a:endParaRPr lang="en-US" sz="2400" dirty="0" smtClean="0">
              <a:solidFill>
                <a:srgbClr val="0070C0"/>
              </a:solidFill>
              <a:sym typeface="Wingdings" panose="05000000000000000000" pitchFamily="2" charset="2"/>
            </a:endParaRPr>
          </a:p>
          <a:p>
            <a:r>
              <a:rPr lang="en-US" sz="2400" dirty="0" smtClean="0">
                <a:solidFill>
                  <a:srgbClr val="0070C0"/>
                </a:solidFill>
                <a:sym typeface="Wingdings" panose="05000000000000000000" pitchFamily="2" charset="2"/>
              </a:rPr>
              <a:t>VIDEO</a:t>
            </a:r>
            <a:r>
              <a:rPr lang="en-US" sz="2400" dirty="0">
                <a:solidFill>
                  <a:srgbClr val="0070C0"/>
                </a:solidFill>
                <a:sym typeface="Wingdings" panose="05000000000000000000" pitchFamily="2" charset="2"/>
              </a:rPr>
              <a:t>:  </a:t>
            </a:r>
            <a:r>
              <a:rPr lang="en-US" sz="2400" dirty="0">
                <a:solidFill>
                  <a:srgbClr val="0070C0"/>
                </a:solidFill>
                <a:sym typeface="Wingdings" panose="05000000000000000000" pitchFamily="2" charset="2"/>
                <a:hlinkClick r:id="rId3"/>
              </a:rPr>
              <a:t>https://</a:t>
            </a:r>
            <a:r>
              <a:rPr lang="en-US" sz="2400" dirty="0" smtClean="0">
                <a:solidFill>
                  <a:srgbClr val="0070C0"/>
                </a:solidFill>
                <a:sym typeface="Wingdings" panose="05000000000000000000" pitchFamily="2" charset="2"/>
                <a:hlinkClick r:id="rId3"/>
              </a:rPr>
              <a:t>youtu.be/VHN09fP8_lc</a:t>
            </a:r>
            <a:r>
              <a:rPr lang="en-US" sz="2400" dirty="0" smtClean="0">
                <a:solidFill>
                  <a:srgbClr val="0070C0"/>
                </a:solidFill>
                <a:sym typeface="Wingdings" panose="05000000000000000000" pitchFamily="2" charset="2"/>
              </a:rPr>
              <a:t> </a:t>
            </a:r>
            <a:endParaRPr lang="en-US" sz="2400" dirty="0" smtClean="0">
              <a:solidFill>
                <a:srgbClr val="0070C0"/>
              </a:solidFill>
              <a:sym typeface="Wingdings" panose="05000000000000000000" pitchFamily="2" charset="2"/>
            </a:endParaRPr>
          </a:p>
          <a:p>
            <a:endParaRPr lang="en-US" dirty="0"/>
          </a:p>
        </p:txBody>
      </p:sp>
    </p:spTree>
    <p:extLst>
      <p:ext uri="{BB962C8B-B14F-4D97-AF65-F5344CB8AC3E}">
        <p14:creationId xmlns:p14="http://schemas.microsoft.com/office/powerpoint/2010/main" val="4256857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823"/>
            <a:ext cx="10515600" cy="1325563"/>
          </a:xfrm>
        </p:spPr>
        <p:txBody>
          <a:bodyPr>
            <a:normAutofit/>
          </a:bodyPr>
          <a:lstStyle/>
          <a:p>
            <a:pPr algn="ctr"/>
            <a:r>
              <a:rPr lang="en-US" sz="6000" b="1" dirty="0"/>
              <a:t>Vitamins are a Must for Life</a:t>
            </a:r>
            <a:endParaRPr lang="en-US" sz="6000" dirty="0"/>
          </a:p>
        </p:txBody>
      </p:sp>
      <p:sp>
        <p:nvSpPr>
          <p:cNvPr id="4" name="Content Placeholder 3"/>
          <p:cNvSpPr>
            <a:spLocks noGrp="1"/>
          </p:cNvSpPr>
          <p:nvPr>
            <p:ph sz="half" idx="1"/>
          </p:nvPr>
        </p:nvSpPr>
        <p:spPr>
          <a:xfrm>
            <a:off x="1241832" y="1841000"/>
            <a:ext cx="4854168" cy="4441032"/>
          </a:xfrm>
        </p:spPr>
        <p:txBody>
          <a:bodyPr>
            <a:normAutofit/>
          </a:bodyPr>
          <a:lstStyle/>
          <a:p>
            <a:pPr>
              <a:lnSpc>
                <a:spcPct val="95000"/>
              </a:lnSpc>
              <a:buClrTx/>
              <a:buFontTx/>
              <a:buNone/>
            </a:pPr>
            <a:r>
              <a:rPr lang="en-GB" altLang="en-US" sz="3600" u="sng" dirty="0">
                <a:solidFill>
                  <a:srgbClr val="FF0000"/>
                </a:solidFill>
              </a:rPr>
              <a:t>Lap Gastric Sleeve</a:t>
            </a:r>
          </a:p>
          <a:p>
            <a:pPr>
              <a:lnSpc>
                <a:spcPct val="95000"/>
              </a:lnSpc>
            </a:pPr>
            <a:r>
              <a:rPr lang="en-GB" altLang="en-US" dirty="0">
                <a:solidFill>
                  <a:srgbClr val="000000"/>
                </a:solidFill>
              </a:rPr>
              <a:t> Multivitamin with Iron </a:t>
            </a:r>
          </a:p>
          <a:p>
            <a:pPr>
              <a:lnSpc>
                <a:spcPct val="95000"/>
              </a:lnSpc>
            </a:pPr>
            <a:r>
              <a:rPr lang="en-GB" altLang="en-US" dirty="0">
                <a:solidFill>
                  <a:srgbClr val="000000"/>
                </a:solidFill>
              </a:rPr>
              <a:t>B12 </a:t>
            </a:r>
          </a:p>
          <a:p>
            <a:pPr>
              <a:lnSpc>
                <a:spcPct val="95000"/>
              </a:lnSpc>
            </a:pPr>
            <a:r>
              <a:rPr lang="en-GB" altLang="en-US" dirty="0">
                <a:solidFill>
                  <a:srgbClr val="000000"/>
                </a:solidFill>
              </a:rPr>
              <a:t>Calcium with Vitamin D</a:t>
            </a:r>
          </a:p>
          <a:p>
            <a:pPr>
              <a:lnSpc>
                <a:spcPct val="95000"/>
              </a:lnSpc>
              <a:buFont typeface="Wingdings" panose="05000000000000000000" pitchFamily="2" charset="2"/>
              <a:buChar char="Ø"/>
            </a:pPr>
            <a:r>
              <a:rPr lang="en-GB" altLang="en-US" sz="2000" dirty="0">
                <a:solidFill>
                  <a:srgbClr val="000000"/>
                </a:solidFill>
              </a:rPr>
              <a:t>Iron:  45-65 mg</a:t>
            </a:r>
          </a:p>
          <a:p>
            <a:pPr>
              <a:lnSpc>
                <a:spcPct val="95000"/>
              </a:lnSpc>
              <a:buFont typeface="Wingdings" panose="05000000000000000000" pitchFamily="2" charset="2"/>
              <a:buChar char="Ø"/>
            </a:pPr>
            <a:r>
              <a:rPr lang="en-GB" altLang="en-US" sz="2000" dirty="0">
                <a:solidFill>
                  <a:srgbClr val="000000"/>
                </a:solidFill>
              </a:rPr>
              <a:t>B12:  500 mcg</a:t>
            </a:r>
          </a:p>
          <a:p>
            <a:pPr>
              <a:lnSpc>
                <a:spcPct val="95000"/>
              </a:lnSpc>
              <a:buFont typeface="Wingdings" panose="05000000000000000000" pitchFamily="2" charset="2"/>
              <a:buChar char="Ø"/>
            </a:pPr>
            <a:r>
              <a:rPr lang="en-GB" altLang="en-US" sz="2000" dirty="0">
                <a:solidFill>
                  <a:srgbClr val="000000"/>
                </a:solidFill>
              </a:rPr>
              <a:t>Calcium:  500-1000 mg</a:t>
            </a:r>
          </a:p>
          <a:p>
            <a:pPr>
              <a:lnSpc>
                <a:spcPct val="95000"/>
              </a:lnSpc>
              <a:buFont typeface="Wingdings" panose="05000000000000000000" pitchFamily="2" charset="2"/>
              <a:buChar char="Ø"/>
            </a:pPr>
            <a:r>
              <a:rPr lang="en-GB" altLang="en-US" sz="2000" dirty="0">
                <a:solidFill>
                  <a:srgbClr val="000000"/>
                </a:solidFill>
              </a:rPr>
              <a:t>Vitamin D3:  200-400 IU</a:t>
            </a:r>
          </a:p>
          <a:p>
            <a:pPr lvl="1">
              <a:lnSpc>
                <a:spcPct val="95000"/>
              </a:lnSpc>
              <a:buFont typeface="Wingdings" panose="05000000000000000000" pitchFamily="2" charset="2"/>
              <a:buChar char="Ø"/>
            </a:pPr>
            <a:r>
              <a:rPr lang="en-GB" altLang="en-US" sz="1600" b="1" dirty="0">
                <a:solidFill>
                  <a:srgbClr val="000000"/>
                </a:solidFill>
              </a:rPr>
              <a:t>Take Iron &amp; Calcium 2 hours apart   </a:t>
            </a:r>
          </a:p>
          <a:p>
            <a:endParaRPr lang="en-US" dirty="0"/>
          </a:p>
        </p:txBody>
      </p:sp>
      <p:sp>
        <p:nvSpPr>
          <p:cNvPr id="5" name="Content Placeholder 4"/>
          <p:cNvSpPr>
            <a:spLocks noGrp="1"/>
          </p:cNvSpPr>
          <p:nvPr>
            <p:ph sz="half" idx="2"/>
          </p:nvPr>
        </p:nvSpPr>
        <p:spPr>
          <a:xfrm>
            <a:off x="6499632" y="1841000"/>
            <a:ext cx="4686110" cy="3499948"/>
          </a:xfrm>
        </p:spPr>
        <p:txBody>
          <a:bodyPr>
            <a:normAutofit/>
          </a:bodyPr>
          <a:lstStyle/>
          <a:p>
            <a:pPr>
              <a:lnSpc>
                <a:spcPct val="100000"/>
              </a:lnSpc>
              <a:buNone/>
            </a:pPr>
            <a:r>
              <a:rPr lang="en-GB" altLang="en-US" sz="3600" u="sng" dirty="0">
                <a:solidFill>
                  <a:srgbClr val="FF0000"/>
                </a:solidFill>
              </a:rPr>
              <a:t>Gastric Bypass</a:t>
            </a:r>
          </a:p>
          <a:p>
            <a:pPr>
              <a:lnSpc>
                <a:spcPct val="100000"/>
              </a:lnSpc>
            </a:pPr>
            <a:r>
              <a:rPr lang="en-GB" altLang="en-US" dirty="0">
                <a:solidFill>
                  <a:srgbClr val="000000"/>
                </a:solidFill>
              </a:rPr>
              <a:t>Multivitamin</a:t>
            </a:r>
          </a:p>
          <a:p>
            <a:pPr>
              <a:lnSpc>
                <a:spcPct val="100000"/>
              </a:lnSpc>
            </a:pPr>
            <a:r>
              <a:rPr lang="en-GB" altLang="en-US" dirty="0">
                <a:solidFill>
                  <a:srgbClr val="000000"/>
                </a:solidFill>
              </a:rPr>
              <a:t>Iron - Integra or </a:t>
            </a:r>
            <a:r>
              <a:rPr lang="en-GB" altLang="en-US" dirty="0" smtClean="0">
                <a:solidFill>
                  <a:srgbClr val="000000"/>
                </a:solidFill>
              </a:rPr>
              <a:t>Tandem</a:t>
            </a:r>
            <a:endParaRPr lang="en-GB" altLang="en-US" dirty="0">
              <a:solidFill>
                <a:srgbClr val="000000"/>
              </a:solidFill>
            </a:endParaRPr>
          </a:p>
          <a:p>
            <a:pPr>
              <a:lnSpc>
                <a:spcPct val="100000"/>
              </a:lnSpc>
            </a:pPr>
            <a:r>
              <a:rPr lang="en-GB" altLang="en-US" dirty="0">
                <a:solidFill>
                  <a:srgbClr val="000000"/>
                </a:solidFill>
              </a:rPr>
              <a:t>B12</a:t>
            </a:r>
          </a:p>
          <a:p>
            <a:pPr>
              <a:lnSpc>
                <a:spcPct val="100000"/>
              </a:lnSpc>
            </a:pPr>
            <a:r>
              <a:rPr lang="en-GB" altLang="en-US" dirty="0">
                <a:solidFill>
                  <a:srgbClr val="000000"/>
                </a:solidFill>
              </a:rPr>
              <a:t>Calcium with Vitamin D </a:t>
            </a:r>
          </a:p>
          <a:p>
            <a:pPr>
              <a:lnSpc>
                <a:spcPct val="100000"/>
              </a:lnSpc>
            </a:pPr>
            <a:r>
              <a:rPr lang="en-GB" altLang="en-US" dirty="0">
                <a:solidFill>
                  <a:srgbClr val="000000"/>
                </a:solidFill>
              </a:rPr>
              <a:t>Protein </a:t>
            </a:r>
            <a:r>
              <a:rPr lang="en-GB" altLang="en-US" dirty="0" smtClean="0">
                <a:solidFill>
                  <a:srgbClr val="000000"/>
                </a:solidFill>
              </a:rPr>
              <a:t>– rarely</a:t>
            </a:r>
          </a:p>
        </p:txBody>
      </p:sp>
      <p:sp>
        <p:nvSpPr>
          <p:cNvPr id="6" name="TextBox 5"/>
          <p:cNvSpPr txBox="1"/>
          <p:nvPr/>
        </p:nvSpPr>
        <p:spPr>
          <a:xfrm>
            <a:off x="216131" y="6176963"/>
            <a:ext cx="11762509" cy="738664"/>
          </a:xfrm>
          <a:prstGeom prst="rect">
            <a:avLst/>
          </a:prstGeom>
          <a:noFill/>
        </p:spPr>
        <p:txBody>
          <a:bodyPr wrap="square" rtlCol="0">
            <a:spAutoFit/>
          </a:bodyPr>
          <a:lstStyle/>
          <a:p>
            <a:pPr algn="ctr">
              <a:lnSpc>
                <a:spcPct val="100000"/>
              </a:lnSpc>
              <a:buNone/>
            </a:pPr>
            <a:r>
              <a:rPr lang="en-GB" altLang="en-US" sz="2400" dirty="0" smtClean="0">
                <a:solidFill>
                  <a:srgbClr val="FF0000"/>
                </a:solidFill>
              </a:rPr>
              <a:t>****NO GUMMIES****USE CHEWABLE until Dr. Jones allows you to swallow pills****</a:t>
            </a:r>
          </a:p>
          <a:p>
            <a:pPr algn="ctr">
              <a:lnSpc>
                <a:spcPct val="100000"/>
              </a:lnSpc>
              <a:buNone/>
            </a:pPr>
            <a:endParaRPr lang="en-GB" altLang="en-US" dirty="0">
              <a:solidFill>
                <a:srgbClr val="000000"/>
              </a:solidFill>
            </a:endParaRPr>
          </a:p>
        </p:txBody>
      </p:sp>
      <p:sp>
        <p:nvSpPr>
          <p:cNvPr id="7" name="Rectangle 6"/>
          <p:cNvSpPr/>
          <p:nvPr/>
        </p:nvSpPr>
        <p:spPr>
          <a:xfrm>
            <a:off x="2797145" y="1167468"/>
            <a:ext cx="5940281" cy="523220"/>
          </a:xfrm>
          <a:prstGeom prst="rect">
            <a:avLst/>
          </a:prstGeom>
        </p:spPr>
        <p:txBody>
          <a:bodyPr wrap="none">
            <a:spAutoFit/>
          </a:bodyPr>
          <a:lstStyle/>
          <a:p>
            <a:r>
              <a:rPr lang="en-GB" altLang="en-US" sz="2800" dirty="0">
                <a:solidFill>
                  <a:srgbClr val="0070C0"/>
                </a:solidFill>
              </a:rPr>
              <a:t>VIDEO:  </a:t>
            </a:r>
            <a:r>
              <a:rPr lang="en-GB" altLang="en-US" sz="2800" dirty="0">
                <a:solidFill>
                  <a:srgbClr val="0070C0"/>
                </a:solidFill>
                <a:hlinkClick r:id="rId2"/>
              </a:rPr>
              <a:t>https://youtu.be/IkF328_F6hQ</a:t>
            </a:r>
            <a:r>
              <a:rPr lang="en-GB" altLang="en-US" sz="2800" dirty="0">
                <a:solidFill>
                  <a:srgbClr val="0070C0"/>
                </a:solidFill>
              </a:rPr>
              <a:t> </a:t>
            </a:r>
          </a:p>
        </p:txBody>
      </p:sp>
    </p:spTree>
    <p:extLst>
      <p:ext uri="{BB962C8B-B14F-4D97-AF65-F5344CB8AC3E}">
        <p14:creationId xmlns:p14="http://schemas.microsoft.com/office/powerpoint/2010/main" val="1395523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Post Bariatric Surgery Diet</a:t>
            </a:r>
            <a:endParaRPr lang="en-US" sz="6000" b="1" dirty="0"/>
          </a:p>
        </p:txBody>
      </p:sp>
      <p:sp>
        <p:nvSpPr>
          <p:cNvPr id="3" name="Content Placeholder 2"/>
          <p:cNvSpPr>
            <a:spLocks noGrp="1"/>
          </p:cNvSpPr>
          <p:nvPr>
            <p:ph idx="1"/>
          </p:nvPr>
        </p:nvSpPr>
        <p:spPr>
          <a:xfrm>
            <a:off x="838200" y="1550052"/>
            <a:ext cx="10515600" cy="4085977"/>
          </a:xfrm>
        </p:spPr>
        <p:txBody>
          <a:bodyPr>
            <a:normAutofit fontScale="85000" lnSpcReduction="20000"/>
          </a:bodyPr>
          <a:lstStyle/>
          <a:p>
            <a:r>
              <a:rPr lang="en-US" b="1" dirty="0" smtClean="0"/>
              <a:t>PLEASE</a:t>
            </a:r>
            <a:r>
              <a:rPr lang="en-US" dirty="0" smtClean="0"/>
              <a:t> read Post Bariatric Surgery Diet Handout thoroughly</a:t>
            </a:r>
          </a:p>
          <a:p>
            <a:r>
              <a:rPr lang="en-US" dirty="0" smtClean="0"/>
              <a:t>Put handout near refrigerator &amp; leave on page of your current stage</a:t>
            </a:r>
          </a:p>
          <a:p>
            <a:r>
              <a:rPr lang="en-US" b="1" dirty="0" smtClean="0"/>
              <a:t>DO NOT </a:t>
            </a:r>
            <a:r>
              <a:rPr lang="en-US" dirty="0" smtClean="0"/>
              <a:t>progress your diet without Dr. Jones’ or his staff’s instruction</a:t>
            </a:r>
          </a:p>
          <a:p>
            <a:r>
              <a:rPr lang="en-US" dirty="0" smtClean="0"/>
              <a:t>The handout volumes are </a:t>
            </a:r>
            <a:r>
              <a:rPr lang="en-US" b="1" dirty="0" smtClean="0"/>
              <a:t>SUGGESTIONS </a:t>
            </a:r>
            <a:r>
              <a:rPr lang="en-US" dirty="0" smtClean="0"/>
              <a:t>&amp; limits – Do </a:t>
            </a:r>
            <a:r>
              <a:rPr lang="en-US" b="1" dirty="0" smtClean="0"/>
              <a:t>NOT </a:t>
            </a:r>
            <a:r>
              <a:rPr lang="en-US" dirty="0" smtClean="0"/>
              <a:t>overeat </a:t>
            </a:r>
          </a:p>
          <a:p>
            <a:r>
              <a:rPr lang="en-US" dirty="0" smtClean="0"/>
              <a:t>When measuring food – Look at </a:t>
            </a:r>
            <a:r>
              <a:rPr lang="en-US" b="1" dirty="0" smtClean="0"/>
              <a:t>Volume</a:t>
            </a:r>
            <a:r>
              <a:rPr lang="en-US" dirty="0" smtClean="0"/>
              <a:t> not </a:t>
            </a:r>
            <a:r>
              <a:rPr lang="en-US" b="1" dirty="0" smtClean="0"/>
              <a:t>Weight </a:t>
            </a:r>
            <a:r>
              <a:rPr lang="en-US" sz="1600" dirty="0" smtClean="0"/>
              <a:t>(use measuring cup/spoon)</a:t>
            </a:r>
          </a:p>
          <a:p>
            <a:r>
              <a:rPr lang="en-US" sz="2900" dirty="0" smtClean="0"/>
              <a:t>Think of texture when advancing – as you would introduce foods to a baby…..Thin liquid/food initially &amp; increasing thickness with each advancing stage</a:t>
            </a:r>
          </a:p>
          <a:p>
            <a:r>
              <a:rPr lang="en-US" dirty="0" smtClean="0"/>
              <a:t>Slow Down – This is one of the hardest things to do </a:t>
            </a:r>
            <a:r>
              <a:rPr lang="en-US" sz="1600" dirty="0" smtClean="0"/>
              <a:t>(baby spoon/fork may help)</a:t>
            </a:r>
          </a:p>
          <a:p>
            <a:r>
              <a:rPr lang="en-US" dirty="0" smtClean="0"/>
              <a:t>Make good food choices – avoid fried, high fat, &amp; high sugar foods</a:t>
            </a:r>
          </a:p>
          <a:p>
            <a:r>
              <a:rPr lang="en-US" dirty="0">
                <a:solidFill>
                  <a:srgbClr val="0070C0"/>
                </a:solidFill>
              </a:rPr>
              <a:t>VIDEO:  </a:t>
            </a:r>
            <a:r>
              <a:rPr lang="en-US" dirty="0">
                <a:solidFill>
                  <a:srgbClr val="0070C0"/>
                </a:solidFill>
                <a:hlinkClick r:id="rId2"/>
              </a:rPr>
              <a:t>https://youtu.be/EV-Sc6yHQSM</a:t>
            </a:r>
            <a:r>
              <a:rPr lang="en-US" dirty="0">
                <a:solidFill>
                  <a:srgbClr val="0070C0"/>
                </a:solidFill>
              </a:rPr>
              <a:t> </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672524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Post Bariatric Surgery </a:t>
            </a:r>
            <a:r>
              <a:rPr lang="en-US" b="1" dirty="0" smtClean="0"/>
              <a:t>Diet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a:t>
            </a:r>
            <a:r>
              <a:rPr lang="en-US" dirty="0"/>
              <a:t>sure that protein is the star in each meal &amp; eat it first</a:t>
            </a:r>
          </a:p>
          <a:p>
            <a:r>
              <a:rPr lang="en-US" dirty="0"/>
              <a:t>The handout explains the stages used when advancing your diet after surgery, typically tolerated volumes and limits, estimated time frames, and sample </a:t>
            </a:r>
            <a:r>
              <a:rPr lang="en-US" dirty="0" smtClean="0"/>
              <a:t>food </a:t>
            </a:r>
            <a:r>
              <a:rPr lang="en-US" dirty="0"/>
              <a:t>options for each </a:t>
            </a:r>
            <a:r>
              <a:rPr lang="en-US" dirty="0" smtClean="0"/>
              <a:t>stage that </a:t>
            </a:r>
            <a:r>
              <a:rPr lang="en-US" dirty="0"/>
              <a:t>are typically </a:t>
            </a:r>
            <a:r>
              <a:rPr lang="en-US" dirty="0" smtClean="0"/>
              <a:t>comfortable/tolerated &amp; uncomfortable/not tolerated </a:t>
            </a:r>
          </a:p>
          <a:p>
            <a:r>
              <a:rPr lang="en-US" dirty="0" smtClean="0"/>
              <a:t>Everyone </a:t>
            </a:r>
            <a:r>
              <a:rPr lang="en-US" dirty="0"/>
              <a:t>is different on how fast they progress through the diet and advance to regular food again - If you do not tolerate a certain food/stage, go back to the previous </a:t>
            </a:r>
            <a:r>
              <a:rPr lang="en-US" dirty="0" smtClean="0"/>
              <a:t>stage for </a:t>
            </a:r>
            <a:r>
              <a:rPr lang="en-US" dirty="0"/>
              <a:t>a day or two and then try to advance </a:t>
            </a:r>
            <a:r>
              <a:rPr lang="en-US" dirty="0" smtClean="0"/>
              <a:t>to the next stage again</a:t>
            </a:r>
          </a:p>
          <a:p>
            <a:r>
              <a:rPr lang="en-US" dirty="0" smtClean="0"/>
              <a:t>Meals should take at least 20 minutes &amp; no longer than 30 minutes</a:t>
            </a:r>
            <a:endParaRPr lang="en-US" dirty="0"/>
          </a:p>
          <a:p>
            <a:r>
              <a:rPr lang="en-US" dirty="0"/>
              <a:t>For all diet stages: you may drink clear liquids up to meal time, stop drinking during your meal, and resume drinking 30 minutes after your </a:t>
            </a:r>
            <a:r>
              <a:rPr lang="en-US" dirty="0" smtClean="0"/>
              <a:t>meal</a:t>
            </a:r>
          </a:p>
          <a:p>
            <a:pPr marL="0" indent="0">
              <a:buNone/>
            </a:pPr>
            <a:endParaRPr lang="en-US" dirty="0" smtClean="0"/>
          </a:p>
          <a:p>
            <a:endParaRPr lang="en-US" b="1" dirty="0"/>
          </a:p>
          <a:p>
            <a:endParaRPr lang="en-US" dirty="0"/>
          </a:p>
        </p:txBody>
      </p:sp>
    </p:spTree>
    <p:extLst>
      <p:ext uri="{BB962C8B-B14F-4D97-AF65-F5344CB8AC3E}">
        <p14:creationId xmlns:p14="http://schemas.microsoft.com/office/powerpoint/2010/main" val="208129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Stage 1:  Clear Liquids</a:t>
            </a:r>
            <a:endParaRPr lang="en-US" b="1" dirty="0"/>
          </a:p>
        </p:txBody>
      </p:sp>
      <p:sp>
        <p:nvSpPr>
          <p:cNvPr id="3" name="Content Placeholder 2"/>
          <p:cNvSpPr>
            <a:spLocks noGrp="1"/>
          </p:cNvSpPr>
          <p:nvPr>
            <p:ph idx="1"/>
          </p:nvPr>
        </p:nvSpPr>
        <p:spPr/>
        <p:txBody>
          <a:bodyPr>
            <a:normAutofit lnSpcReduction="10000"/>
          </a:bodyPr>
          <a:lstStyle/>
          <a:p>
            <a:r>
              <a:rPr lang="en-US" dirty="0" smtClean="0"/>
              <a:t>Liquids that you can see a utensil through </a:t>
            </a:r>
          </a:p>
          <a:p>
            <a:r>
              <a:rPr lang="en-US" dirty="0" smtClean="0"/>
              <a:t>If it would be liquid at body temperature </a:t>
            </a:r>
            <a:r>
              <a:rPr lang="en-US" sz="1600" dirty="0" smtClean="0"/>
              <a:t>(meaning frozen &amp; gelled foods included)</a:t>
            </a:r>
          </a:p>
          <a:p>
            <a:r>
              <a:rPr lang="en-US" dirty="0" smtClean="0"/>
              <a:t>Goal:  48-64 oz./day </a:t>
            </a:r>
            <a:r>
              <a:rPr lang="en-US" sz="1600" dirty="0" smtClean="0"/>
              <a:t>(It will take some time to reach- It most likely will NOT </a:t>
            </a:r>
            <a:r>
              <a:rPr lang="en-US" sz="1600" dirty="0"/>
              <a:t>happen </a:t>
            </a:r>
            <a:r>
              <a:rPr lang="en-US" sz="1600" dirty="0" smtClean="0"/>
              <a:t>for a couple weeks)</a:t>
            </a:r>
          </a:p>
          <a:p>
            <a:r>
              <a:rPr lang="en-US" dirty="0" smtClean="0"/>
              <a:t>Limit:  2oz./hour the day after surgery </a:t>
            </a:r>
            <a:r>
              <a:rPr lang="en-US" sz="1600" dirty="0" smtClean="0"/>
              <a:t>(the next day start to increase if tolerated well)</a:t>
            </a:r>
          </a:p>
          <a:p>
            <a:r>
              <a:rPr lang="en-US" dirty="0" smtClean="0"/>
              <a:t>Make sure to measure liquids </a:t>
            </a:r>
            <a:r>
              <a:rPr lang="en-US" sz="1600" dirty="0" smtClean="0"/>
              <a:t>(to insure that you know how much is being consumed)</a:t>
            </a:r>
          </a:p>
          <a:p>
            <a:r>
              <a:rPr lang="en-US" dirty="0" smtClean="0"/>
              <a:t>Sip instead of gulp </a:t>
            </a:r>
            <a:r>
              <a:rPr lang="en-US" sz="1600" dirty="0" smtClean="0"/>
              <a:t>(you </a:t>
            </a:r>
            <a:r>
              <a:rPr lang="en-US" sz="1600" dirty="0"/>
              <a:t>will </a:t>
            </a:r>
            <a:r>
              <a:rPr lang="en-US" sz="1600" dirty="0" smtClean="0"/>
              <a:t>cause discomfort by swallowing more air if you drink too fast)</a:t>
            </a:r>
          </a:p>
          <a:p>
            <a:r>
              <a:rPr lang="en-US" dirty="0" smtClean="0"/>
              <a:t>Pay attention to temperature </a:t>
            </a:r>
            <a:r>
              <a:rPr lang="en-US" sz="1600" dirty="0" smtClean="0"/>
              <a:t>(room temperature is often most comfortable)</a:t>
            </a:r>
          </a:p>
          <a:p>
            <a:r>
              <a:rPr lang="en-US" dirty="0" smtClean="0"/>
              <a:t>Avoid sugar &amp; fat </a:t>
            </a:r>
            <a:r>
              <a:rPr lang="en-US" sz="1600" dirty="0" smtClean="0"/>
              <a:t>(you may use artificial sweetener of choice - avoid high carbohydrate options)</a:t>
            </a:r>
          </a:p>
          <a:p>
            <a:r>
              <a:rPr lang="en-US" dirty="0" smtClean="0"/>
              <a:t>See Slide #15 - </a:t>
            </a:r>
            <a:r>
              <a:rPr lang="en-US" b="1" dirty="0"/>
              <a:t>NO’s for Liquid Consumption</a:t>
            </a:r>
            <a:endParaRPr lang="en-US" dirty="0" smtClean="0"/>
          </a:p>
        </p:txBody>
      </p:sp>
    </p:spTree>
    <p:extLst>
      <p:ext uri="{BB962C8B-B14F-4D97-AF65-F5344CB8AC3E}">
        <p14:creationId xmlns:p14="http://schemas.microsoft.com/office/powerpoint/2010/main" val="779046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Stage </a:t>
            </a:r>
            <a:r>
              <a:rPr lang="en-US" b="1" dirty="0" smtClean="0"/>
              <a:t>2:  Full </a:t>
            </a:r>
            <a:r>
              <a:rPr lang="en-US" b="1" dirty="0"/>
              <a:t>Liquids</a:t>
            </a:r>
            <a:endParaRPr lang="en-US" dirty="0"/>
          </a:p>
        </p:txBody>
      </p:sp>
      <p:sp>
        <p:nvSpPr>
          <p:cNvPr id="3" name="Content Placeholder 2"/>
          <p:cNvSpPr>
            <a:spLocks noGrp="1"/>
          </p:cNvSpPr>
          <p:nvPr>
            <p:ph idx="1"/>
          </p:nvPr>
        </p:nvSpPr>
        <p:spPr/>
        <p:txBody>
          <a:bodyPr>
            <a:normAutofit lnSpcReduction="10000"/>
          </a:bodyPr>
          <a:lstStyle/>
          <a:p>
            <a:r>
              <a:rPr lang="en-US" dirty="0" smtClean="0"/>
              <a:t>Thicker than clear liquid but still smooth texture with no bits or chunks of food </a:t>
            </a:r>
          </a:p>
          <a:p>
            <a:r>
              <a:rPr lang="en-US" dirty="0" smtClean="0"/>
              <a:t>Can have a milky consistency</a:t>
            </a:r>
          </a:p>
          <a:p>
            <a:r>
              <a:rPr lang="en-US" dirty="0" smtClean="0"/>
              <a:t>You can strain things like cream soup if there are bits of food present</a:t>
            </a:r>
          </a:p>
          <a:p>
            <a:r>
              <a:rPr lang="en-US" dirty="0" smtClean="0"/>
              <a:t>Even though it is liquid this is considered eating</a:t>
            </a:r>
          </a:p>
          <a:p>
            <a:r>
              <a:rPr lang="en-US" dirty="0" smtClean="0"/>
              <a:t>Start to gradually increase protein intake (Goal:  Men – 80 grams/day &amp; Women – 60 grams/day) – it will take time to reach this goal </a:t>
            </a:r>
          </a:p>
          <a:p>
            <a:r>
              <a:rPr lang="en-US" dirty="0" smtClean="0"/>
              <a:t>You may add protein powder or dry milk to your food to increase protein consumption</a:t>
            </a:r>
          </a:p>
          <a:p>
            <a:pPr marL="0" indent="0" algn="ctr">
              <a:buNone/>
            </a:pPr>
            <a:r>
              <a:rPr lang="en-US" b="1" dirty="0" smtClean="0">
                <a:solidFill>
                  <a:srgbClr val="FF0000"/>
                </a:solidFill>
              </a:rPr>
              <a:t>****Start vitamins with this stage****</a:t>
            </a:r>
            <a:endParaRPr lang="en-US" b="1" dirty="0">
              <a:solidFill>
                <a:srgbClr val="FF0000"/>
              </a:solidFill>
            </a:endParaRPr>
          </a:p>
        </p:txBody>
      </p:sp>
    </p:spTree>
    <p:extLst>
      <p:ext uri="{BB962C8B-B14F-4D97-AF65-F5344CB8AC3E}">
        <p14:creationId xmlns:p14="http://schemas.microsoft.com/office/powerpoint/2010/main" val="3080203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Stage 2:  Full </a:t>
            </a:r>
            <a:r>
              <a:rPr lang="en-US" b="1" dirty="0" smtClean="0"/>
              <a:t>Liquids Continued</a:t>
            </a:r>
            <a:r>
              <a:rPr lang="en-US" b="1" dirty="0"/>
              <a:t/>
            </a:r>
            <a:br>
              <a:rPr lang="en-US" b="1" dirty="0"/>
            </a:br>
            <a:r>
              <a:rPr lang="en-US" sz="2800" b="1" dirty="0" smtClean="0"/>
              <a:t>(Week Two)</a:t>
            </a:r>
            <a:endParaRPr lang="en-US" sz="2800" dirty="0"/>
          </a:p>
        </p:txBody>
      </p:sp>
      <p:sp>
        <p:nvSpPr>
          <p:cNvPr id="3" name="Content Placeholder 2"/>
          <p:cNvSpPr>
            <a:spLocks noGrp="1"/>
          </p:cNvSpPr>
          <p:nvPr>
            <p:ph idx="1"/>
          </p:nvPr>
        </p:nvSpPr>
        <p:spPr/>
        <p:txBody>
          <a:bodyPr/>
          <a:lstStyle/>
          <a:p>
            <a:r>
              <a:rPr lang="en-US" dirty="0" smtClean="0"/>
              <a:t>You may increase the texture to foods that are easing into the next stage except </a:t>
            </a:r>
            <a:r>
              <a:rPr lang="en-US" b="1" dirty="0" smtClean="0"/>
              <a:t>NO MEAT</a:t>
            </a:r>
          </a:p>
          <a:p>
            <a:r>
              <a:rPr lang="en-US" dirty="0" smtClean="0"/>
              <a:t>Foods with texture like refined cereals or cream of wheat – you will need to make it thin with extra liquid</a:t>
            </a:r>
          </a:p>
          <a:p>
            <a:r>
              <a:rPr lang="en-US" dirty="0" smtClean="0"/>
              <a:t>Soft food like cottage cheese or really soft scrambled eggs  </a:t>
            </a:r>
          </a:p>
          <a:p>
            <a:pPr marL="0" indent="0">
              <a:buNone/>
            </a:pPr>
            <a:r>
              <a:rPr lang="en-US" b="1" dirty="0" smtClean="0"/>
              <a:t>**Make sure these are chewed to a liquid prior to swallowing**</a:t>
            </a:r>
          </a:p>
          <a:p>
            <a:r>
              <a:rPr lang="en-US" dirty="0" smtClean="0"/>
              <a:t>Foods that are already pureed like apple sauce</a:t>
            </a:r>
          </a:p>
          <a:p>
            <a:r>
              <a:rPr lang="en-US" dirty="0" smtClean="0"/>
              <a:t>You can try refried beans that are really thin but avoid skins and melty cheese</a:t>
            </a:r>
          </a:p>
          <a:p>
            <a:endParaRPr lang="en-US" dirty="0"/>
          </a:p>
        </p:txBody>
      </p:sp>
    </p:spTree>
    <p:extLst>
      <p:ext uri="{BB962C8B-B14F-4D97-AF65-F5344CB8AC3E}">
        <p14:creationId xmlns:p14="http://schemas.microsoft.com/office/powerpoint/2010/main" val="45205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Stage </a:t>
            </a:r>
            <a:r>
              <a:rPr lang="en-US" b="1" dirty="0" smtClean="0"/>
              <a:t>3:  Pureed</a:t>
            </a:r>
            <a:endParaRPr lang="en-US" dirty="0"/>
          </a:p>
        </p:txBody>
      </p:sp>
      <p:sp>
        <p:nvSpPr>
          <p:cNvPr id="3" name="Content Placeholder 2"/>
          <p:cNvSpPr>
            <a:spLocks noGrp="1"/>
          </p:cNvSpPr>
          <p:nvPr>
            <p:ph idx="1"/>
          </p:nvPr>
        </p:nvSpPr>
        <p:spPr/>
        <p:txBody>
          <a:bodyPr>
            <a:normAutofit lnSpcReduction="10000"/>
          </a:bodyPr>
          <a:lstStyle/>
          <a:p>
            <a:r>
              <a:rPr lang="en-US" dirty="0" smtClean="0"/>
              <a:t>Foods without skins, seeds, strings, or hulls that can be blended to a smooth (baby food) consistency</a:t>
            </a:r>
          </a:p>
          <a:p>
            <a:r>
              <a:rPr lang="en-US" dirty="0" smtClean="0"/>
              <a:t>NO BABY FOOD</a:t>
            </a:r>
          </a:p>
          <a:p>
            <a:r>
              <a:rPr lang="en-US" dirty="0" smtClean="0"/>
              <a:t>Even though the food has been blended still chew and make sure to swallow only when food is smooth and thin</a:t>
            </a:r>
          </a:p>
          <a:p>
            <a:r>
              <a:rPr lang="en-US" dirty="0" smtClean="0"/>
              <a:t>Foods like soft baked fish or bananas could be masked with fork and chewed well instead of blending if that is more palatable </a:t>
            </a:r>
          </a:p>
          <a:p>
            <a:r>
              <a:rPr lang="en-US" dirty="0" smtClean="0"/>
              <a:t>TIP:  You can puree foods in advance and freeze in ice cube trays to equal 2oz. servings.  Use broth or marinade as your blending liquid instead of water to make food taste good.</a:t>
            </a:r>
            <a:endParaRPr lang="en-US" dirty="0"/>
          </a:p>
        </p:txBody>
      </p:sp>
    </p:spTree>
    <p:extLst>
      <p:ext uri="{BB962C8B-B14F-4D97-AF65-F5344CB8AC3E}">
        <p14:creationId xmlns:p14="http://schemas.microsoft.com/office/powerpoint/2010/main" val="175908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Stage </a:t>
            </a:r>
            <a:r>
              <a:rPr lang="en-US" b="1" dirty="0" smtClean="0"/>
              <a:t>4:  Soft</a:t>
            </a:r>
            <a:endParaRPr lang="en-US" dirty="0"/>
          </a:p>
        </p:txBody>
      </p:sp>
      <p:sp>
        <p:nvSpPr>
          <p:cNvPr id="3" name="Content Placeholder 2"/>
          <p:cNvSpPr>
            <a:spLocks noGrp="1"/>
          </p:cNvSpPr>
          <p:nvPr>
            <p:ph idx="1"/>
          </p:nvPr>
        </p:nvSpPr>
        <p:spPr>
          <a:xfrm>
            <a:off x="838200" y="1825625"/>
            <a:ext cx="10515600" cy="3910157"/>
          </a:xfrm>
        </p:spPr>
        <p:txBody>
          <a:bodyPr>
            <a:normAutofit fontScale="77500" lnSpcReduction="20000"/>
          </a:bodyPr>
          <a:lstStyle/>
          <a:p>
            <a:r>
              <a:rPr lang="en-US" dirty="0" smtClean="0"/>
              <a:t>Eat soft foods &amp; continue to chew to a smooth mush, almost liquid, before swallowing – no bits or chunks </a:t>
            </a:r>
          </a:p>
          <a:p>
            <a:r>
              <a:rPr lang="en-US" dirty="0" smtClean="0"/>
              <a:t>Now you may add lean ground meats and creamy or whipped peanut butter to your diet</a:t>
            </a:r>
          </a:p>
          <a:p>
            <a:r>
              <a:rPr lang="en-US" dirty="0" smtClean="0"/>
              <a:t>Continue to avoid </a:t>
            </a:r>
            <a:r>
              <a:rPr lang="en-US" dirty="0"/>
              <a:t>skins</a:t>
            </a:r>
            <a:r>
              <a:rPr lang="en-US" dirty="0" smtClean="0"/>
              <a:t>, </a:t>
            </a:r>
            <a:r>
              <a:rPr lang="en-US" dirty="0"/>
              <a:t>seeds, strings, &amp;</a:t>
            </a:r>
            <a:r>
              <a:rPr lang="en-US" dirty="0" smtClean="0"/>
              <a:t> </a:t>
            </a:r>
            <a:r>
              <a:rPr lang="en-US" dirty="0"/>
              <a:t>hulls </a:t>
            </a:r>
            <a:endParaRPr lang="en-US" dirty="0" smtClean="0"/>
          </a:p>
          <a:p>
            <a:r>
              <a:rPr lang="en-US" dirty="0" smtClean="0"/>
              <a:t>Soft breads will most likely </a:t>
            </a:r>
            <a:r>
              <a:rPr lang="en-US" b="1" dirty="0" smtClean="0"/>
              <a:t>NOT</a:t>
            </a:r>
            <a:r>
              <a:rPr lang="en-US" dirty="0" smtClean="0"/>
              <a:t> be tolerated – gums up and does not pass well through your sleeve or pouch</a:t>
            </a:r>
          </a:p>
          <a:p>
            <a:r>
              <a:rPr lang="en-US" b="1" dirty="0" smtClean="0"/>
              <a:t>REMEMBER:  </a:t>
            </a:r>
            <a:r>
              <a:rPr lang="en-US" dirty="0" smtClean="0"/>
              <a:t>We do not push for low/no carb dieting BUT be picky about your carbohydrate choices.  Many (bread, pasta, rice, crackers, cookies, candy) do not offer any nutrition and can be eliminated in your new, healthy lifestyle.  If you choose to eat carbohydrates make them nutritious and beneficial to your health (fruits/veggies/legumes/nuts/seeds).</a:t>
            </a:r>
            <a:r>
              <a:rPr lang="en-US" dirty="0"/>
              <a:t> </a:t>
            </a:r>
            <a:r>
              <a:rPr lang="en-US" dirty="0" smtClean="0"/>
              <a:t> Also, carbohydrates will increase hunger and cravings.</a:t>
            </a:r>
          </a:p>
        </p:txBody>
      </p:sp>
    </p:spTree>
    <p:extLst>
      <p:ext uri="{BB962C8B-B14F-4D97-AF65-F5344CB8AC3E}">
        <p14:creationId xmlns:p14="http://schemas.microsoft.com/office/powerpoint/2010/main" val="2288092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Stage </a:t>
            </a:r>
            <a:r>
              <a:rPr lang="en-US" b="1" dirty="0" smtClean="0"/>
              <a:t>5:  Regular</a:t>
            </a:r>
            <a:endParaRPr lang="en-US" dirty="0"/>
          </a:p>
        </p:txBody>
      </p:sp>
      <p:sp>
        <p:nvSpPr>
          <p:cNvPr id="3" name="Content Placeholder 2"/>
          <p:cNvSpPr>
            <a:spLocks noGrp="1"/>
          </p:cNvSpPr>
          <p:nvPr>
            <p:ph idx="1"/>
          </p:nvPr>
        </p:nvSpPr>
        <p:spPr/>
        <p:txBody>
          <a:bodyPr>
            <a:normAutofit/>
          </a:bodyPr>
          <a:lstStyle/>
          <a:p>
            <a:r>
              <a:rPr lang="en-US" dirty="0" smtClean="0"/>
              <a:t>Introduce new foods/textures slowly &amp; if you do not tolerate something try again later</a:t>
            </a:r>
          </a:p>
          <a:p>
            <a:r>
              <a:rPr lang="en-US" dirty="0" smtClean="0"/>
              <a:t>Cut whole pieces of meat into small ¼ inch pieces so if accidently swallowed it will still pass through sleeve or pouch</a:t>
            </a:r>
          </a:p>
          <a:p>
            <a:r>
              <a:rPr lang="en-US" dirty="0" smtClean="0"/>
              <a:t>Tough or dry meats &amp; raw vegetables may take some time to tolerate so advance slowly</a:t>
            </a:r>
          </a:p>
          <a:p>
            <a:r>
              <a:rPr lang="en-US" dirty="0" smtClean="0"/>
              <a:t>Always measure portions – goal:  at or under 4oz. servings per meal</a:t>
            </a:r>
          </a:p>
          <a:p>
            <a:r>
              <a:rPr lang="en-US" dirty="0" smtClean="0"/>
              <a:t>Continue to make healthy food choices by avoiding fried, cakey, bready, fatty, or sugary foods</a:t>
            </a:r>
          </a:p>
        </p:txBody>
      </p:sp>
    </p:spTree>
    <p:extLst>
      <p:ext uri="{BB962C8B-B14F-4D97-AF65-F5344CB8AC3E}">
        <p14:creationId xmlns:p14="http://schemas.microsoft.com/office/powerpoint/2010/main" val="432788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Medications</a:t>
            </a:r>
            <a:endParaRPr lang="en-US" sz="6600" b="1" dirty="0"/>
          </a:p>
        </p:txBody>
      </p:sp>
      <p:sp>
        <p:nvSpPr>
          <p:cNvPr id="3" name="Content Placeholder 2"/>
          <p:cNvSpPr>
            <a:spLocks noGrp="1"/>
          </p:cNvSpPr>
          <p:nvPr>
            <p:ph idx="1"/>
          </p:nvPr>
        </p:nvSpPr>
        <p:spPr/>
        <p:txBody>
          <a:bodyPr>
            <a:normAutofit lnSpcReduction="10000"/>
          </a:bodyPr>
          <a:lstStyle/>
          <a:p>
            <a:r>
              <a:rPr lang="en-US" sz="3600" dirty="0" smtClean="0"/>
              <a:t>Make sure to take all your medications with you to your PAT (Pre-Admitting Testing) appointment </a:t>
            </a:r>
          </a:p>
          <a:p>
            <a:r>
              <a:rPr lang="en-US" sz="3600" dirty="0" smtClean="0"/>
              <a:t>You will not swallow anything larger than a baby aspirin for approximately 4 weeks after surgery</a:t>
            </a:r>
          </a:p>
          <a:p>
            <a:r>
              <a:rPr lang="en-US" sz="3600" dirty="0" smtClean="0"/>
              <a:t>You will be given instruction on how to take your home medication prior to discharging from the hospital</a:t>
            </a:r>
          </a:p>
          <a:p>
            <a:r>
              <a:rPr lang="en-US" sz="3600" dirty="0" smtClean="0">
                <a:solidFill>
                  <a:srgbClr val="0070C0"/>
                </a:solidFill>
              </a:rPr>
              <a:t>VIDEO:  </a:t>
            </a:r>
            <a:r>
              <a:rPr lang="en-US" sz="3600" dirty="0">
                <a:solidFill>
                  <a:srgbClr val="0070C0"/>
                </a:solidFill>
                <a:hlinkClick r:id="rId2"/>
              </a:rPr>
              <a:t>https://</a:t>
            </a:r>
            <a:r>
              <a:rPr lang="en-US" sz="3600" dirty="0" smtClean="0">
                <a:solidFill>
                  <a:srgbClr val="0070C0"/>
                </a:solidFill>
                <a:hlinkClick r:id="rId2"/>
              </a:rPr>
              <a:t>youtu.be/wASEteqSRyY</a:t>
            </a:r>
            <a:r>
              <a:rPr lang="en-US" sz="3600" dirty="0" smtClean="0">
                <a:solidFill>
                  <a:srgbClr val="0070C0"/>
                </a:solidFill>
              </a:rPr>
              <a:t> </a:t>
            </a:r>
          </a:p>
        </p:txBody>
      </p:sp>
    </p:spTree>
    <p:extLst>
      <p:ext uri="{BB962C8B-B14F-4D97-AF65-F5344CB8AC3E}">
        <p14:creationId xmlns:p14="http://schemas.microsoft.com/office/powerpoint/2010/main" val="309182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524" y="0"/>
            <a:ext cx="5752951" cy="6858000"/>
          </a:xfrm>
          <a:prstGeom prst="rect">
            <a:avLst/>
          </a:prstGeom>
        </p:spPr>
      </p:pic>
      <p:sp>
        <p:nvSpPr>
          <p:cNvPr id="6" name="TextBox 5"/>
          <p:cNvSpPr txBox="1"/>
          <p:nvPr/>
        </p:nvSpPr>
        <p:spPr>
          <a:xfrm>
            <a:off x="446568" y="510363"/>
            <a:ext cx="5114260" cy="615553"/>
          </a:xfrm>
          <a:prstGeom prst="rect">
            <a:avLst/>
          </a:prstGeom>
          <a:noFill/>
        </p:spPr>
        <p:txBody>
          <a:bodyPr wrap="square" rtlCol="0">
            <a:spAutoFit/>
          </a:bodyPr>
          <a:lstStyle/>
          <a:p>
            <a:r>
              <a:rPr lang="en-US" sz="2000" b="1" dirty="0" smtClean="0">
                <a:solidFill>
                  <a:srgbClr val="0070C0"/>
                </a:solidFill>
                <a:latin typeface="Arial Narrow" panose="020B0606020202030204" pitchFamily="34" charset="0"/>
              </a:rPr>
              <a:t>Kenneth Bruce Jones, MD, FACS, FASMBS</a:t>
            </a:r>
          </a:p>
          <a:p>
            <a:r>
              <a:rPr lang="en-US" sz="1400" dirty="0" smtClean="0">
                <a:solidFill>
                  <a:srgbClr val="0070C0"/>
                </a:solidFill>
                <a:latin typeface="Arial Narrow" panose="020B0606020202030204" pitchFamily="34" charset="0"/>
              </a:rPr>
              <a:t>Specialty:  General Surgery &amp; Bariatric Surgery</a:t>
            </a:r>
            <a:endParaRPr lang="en-US" sz="14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10164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Medications Continued</a:t>
            </a:r>
            <a:endParaRPr lang="en-US" sz="6600" dirty="0"/>
          </a:p>
        </p:txBody>
      </p:sp>
      <p:sp>
        <p:nvSpPr>
          <p:cNvPr id="3" name="Content Placeholder 2"/>
          <p:cNvSpPr>
            <a:spLocks noGrp="1"/>
          </p:cNvSpPr>
          <p:nvPr>
            <p:ph idx="1"/>
          </p:nvPr>
        </p:nvSpPr>
        <p:spPr/>
        <p:txBody>
          <a:bodyPr/>
          <a:lstStyle/>
          <a:p>
            <a:r>
              <a:rPr lang="en-US" dirty="0" smtClean="0"/>
              <a:t>Use a back up birth control method for thirty days after surgery if you use any type of hormone contraceptive – this includes implants and IUDs – you will be given a medication in the hospital that impairs the effectiveness of birth control</a:t>
            </a:r>
          </a:p>
          <a:p>
            <a:pPr marL="0" indent="0" algn="ctr">
              <a:buNone/>
            </a:pPr>
            <a:r>
              <a:rPr lang="en-US" b="1" dirty="0" smtClean="0"/>
              <a:t>***NO PREGNANCIES FOR 2 YEARS AFTER SURGERY***</a:t>
            </a:r>
          </a:p>
          <a:p>
            <a:r>
              <a:rPr lang="en-US" dirty="0" smtClean="0"/>
              <a:t>If you have ovaries &amp; uterus without tubal ligation – You </a:t>
            </a:r>
            <a:r>
              <a:rPr lang="en-US" b="1" dirty="0" smtClean="0"/>
              <a:t>MUST</a:t>
            </a:r>
            <a:r>
              <a:rPr lang="en-US" dirty="0" smtClean="0"/>
              <a:t> use some type of contraceptive for 2 years even if you have not had a period in a very long time</a:t>
            </a:r>
          </a:p>
          <a:p>
            <a:r>
              <a:rPr lang="en-US" dirty="0" smtClean="0"/>
              <a:t>It is </a:t>
            </a:r>
            <a:r>
              <a:rPr lang="en-US" b="1" dirty="0" smtClean="0"/>
              <a:t>VERY</a:t>
            </a:r>
            <a:r>
              <a:rPr lang="en-US" dirty="0" smtClean="0"/>
              <a:t> likely that with a some weight loss you will start making eggs again &amp; be able to get pregnant!!!!</a:t>
            </a:r>
            <a:endParaRPr lang="en-US" dirty="0"/>
          </a:p>
        </p:txBody>
      </p:sp>
    </p:spTree>
    <p:extLst>
      <p:ext uri="{BB962C8B-B14F-4D97-AF65-F5344CB8AC3E}">
        <p14:creationId xmlns:p14="http://schemas.microsoft.com/office/powerpoint/2010/main" val="927686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Medications Continued</a:t>
            </a:r>
            <a:endParaRPr lang="en-US" sz="6600" dirty="0"/>
          </a:p>
        </p:txBody>
      </p:sp>
      <p:sp>
        <p:nvSpPr>
          <p:cNvPr id="3" name="Content Placeholder 2"/>
          <p:cNvSpPr>
            <a:spLocks noGrp="1"/>
          </p:cNvSpPr>
          <p:nvPr>
            <p:ph idx="1"/>
          </p:nvPr>
        </p:nvSpPr>
        <p:spPr/>
        <p:txBody>
          <a:bodyPr/>
          <a:lstStyle/>
          <a:p>
            <a:r>
              <a:rPr lang="en-US" u="sng" dirty="0"/>
              <a:t>Diuretic, Antihypertensive, &amp; Antidiabetic Medications:</a:t>
            </a:r>
            <a:r>
              <a:rPr lang="en-US" dirty="0"/>
              <a:t>  Make sure you assess the diseases that you take these medications for even if you are taken off the medication at hospital discharge &amp; notify us if you have abnormal results</a:t>
            </a:r>
          </a:p>
          <a:p>
            <a:r>
              <a:rPr lang="en-US" u="sng" dirty="0"/>
              <a:t>Aspirin:</a:t>
            </a:r>
            <a:r>
              <a:rPr lang="en-US" dirty="0"/>
              <a:t>  You may only take this if your doctor prescribed and you use enteric coated</a:t>
            </a:r>
          </a:p>
          <a:p>
            <a:r>
              <a:rPr lang="en-US" u="sng" dirty="0"/>
              <a:t>NSAIDs:</a:t>
            </a:r>
            <a:r>
              <a:rPr lang="en-US" dirty="0"/>
              <a:t>  May NOT take chronically by mouth anymore  - May cause ulceration or bleeding in the stomach (examples:  Ibuprofen, Aleve, Meloxicam, Toradol) Non-oral routes are acceptable (topical/injection)</a:t>
            </a:r>
            <a:endParaRPr lang="en-US" u="sng" dirty="0"/>
          </a:p>
          <a:p>
            <a:endParaRPr lang="en-US" dirty="0"/>
          </a:p>
        </p:txBody>
      </p:sp>
    </p:spTree>
    <p:extLst>
      <p:ext uri="{BB962C8B-B14F-4D97-AF65-F5344CB8AC3E}">
        <p14:creationId xmlns:p14="http://schemas.microsoft.com/office/powerpoint/2010/main" val="1746440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What to Expect in the Hospital</a:t>
            </a:r>
            <a:endParaRPr lang="en-US" sz="5400" b="1" dirty="0"/>
          </a:p>
        </p:txBody>
      </p:sp>
      <p:sp>
        <p:nvSpPr>
          <p:cNvPr id="3" name="Content Placeholder 2"/>
          <p:cNvSpPr>
            <a:spLocks noGrp="1"/>
          </p:cNvSpPr>
          <p:nvPr>
            <p:ph idx="1"/>
          </p:nvPr>
        </p:nvSpPr>
        <p:spPr/>
        <p:txBody>
          <a:bodyPr>
            <a:normAutofit fontScale="92500" lnSpcReduction="10000"/>
          </a:bodyPr>
          <a:lstStyle/>
          <a:p>
            <a:r>
              <a:rPr lang="en-US" dirty="0" smtClean="0"/>
              <a:t>IV:  You will get medications &amp; fluids through a tube in your vein</a:t>
            </a:r>
          </a:p>
          <a:p>
            <a:r>
              <a:rPr lang="en-US" dirty="0" smtClean="0"/>
              <a:t>PCA (Patient Controlled Anesthesia):  You will have a button to push when you need pain medication – This is </a:t>
            </a:r>
            <a:r>
              <a:rPr lang="en-US" b="1" dirty="0" smtClean="0"/>
              <a:t>NOT</a:t>
            </a:r>
            <a:r>
              <a:rPr lang="en-US" dirty="0" smtClean="0"/>
              <a:t> for family to push</a:t>
            </a:r>
          </a:p>
          <a:p>
            <a:r>
              <a:rPr lang="en-US" dirty="0" smtClean="0"/>
              <a:t>Nausea Medication: You will receive through your IV on schedule for 24 hours after surgery – you will need to request it if past 24 hours</a:t>
            </a:r>
          </a:p>
          <a:p>
            <a:r>
              <a:rPr lang="en-US" dirty="0" smtClean="0"/>
              <a:t>Blood Thinner: Will be a small dose shot in belly to prevent blood clot</a:t>
            </a:r>
          </a:p>
          <a:p>
            <a:r>
              <a:rPr lang="en-US" dirty="0" smtClean="0"/>
              <a:t>SCDs (Sequential Compression Devices):  Squeeze calves to prevent blood clot – </a:t>
            </a:r>
            <a:r>
              <a:rPr lang="en-US" b="1" dirty="0" smtClean="0"/>
              <a:t>MUST</a:t>
            </a:r>
            <a:r>
              <a:rPr lang="en-US" dirty="0" smtClean="0"/>
              <a:t> be in use unless you are walking</a:t>
            </a:r>
          </a:p>
          <a:p>
            <a:r>
              <a:rPr lang="en-US" dirty="0" smtClean="0"/>
              <a:t>Drain:  Bulb on the end of a small tube that enters your abdomen – the tube sits near your stomach staple line (This is typically removed prior to discharge from the hospital)</a:t>
            </a:r>
          </a:p>
          <a:p>
            <a:endParaRPr lang="en-US" dirty="0"/>
          </a:p>
        </p:txBody>
      </p:sp>
    </p:spTree>
    <p:extLst>
      <p:ext uri="{BB962C8B-B14F-4D97-AF65-F5344CB8AC3E}">
        <p14:creationId xmlns:p14="http://schemas.microsoft.com/office/powerpoint/2010/main" val="1622341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Suggested Items to Bring to The Hospital</a:t>
            </a:r>
            <a:endParaRPr lang="en-US" b="1" dirty="0"/>
          </a:p>
        </p:txBody>
      </p:sp>
      <p:sp>
        <p:nvSpPr>
          <p:cNvPr id="3" name="Content Placeholder 2"/>
          <p:cNvSpPr>
            <a:spLocks noGrp="1"/>
          </p:cNvSpPr>
          <p:nvPr>
            <p:ph idx="1"/>
          </p:nvPr>
        </p:nvSpPr>
        <p:spPr/>
        <p:txBody>
          <a:bodyPr/>
          <a:lstStyle/>
          <a:p>
            <a:r>
              <a:rPr lang="en-US" dirty="0" smtClean="0"/>
              <a:t>Chewable Gas Reducer such as GasX – any brand with GasX active ingredient that is chewable will work </a:t>
            </a:r>
          </a:p>
          <a:p>
            <a:r>
              <a:rPr lang="en-US" dirty="0" smtClean="0"/>
              <a:t>Mouth Lubricant – See products by mouth wash – my favorite is Biotene</a:t>
            </a:r>
          </a:p>
          <a:p>
            <a:r>
              <a:rPr lang="en-US" dirty="0" smtClean="0"/>
              <a:t>Comfortable Shoes – slip on is fine but stable that you can walk in</a:t>
            </a:r>
          </a:p>
          <a:p>
            <a:r>
              <a:rPr lang="en-US" dirty="0" smtClean="0"/>
              <a:t>Personal Care Items</a:t>
            </a:r>
          </a:p>
          <a:p>
            <a:r>
              <a:rPr lang="en-US" dirty="0" smtClean="0"/>
              <a:t>ChapStick</a:t>
            </a:r>
          </a:p>
          <a:p>
            <a:r>
              <a:rPr lang="en-US" dirty="0" smtClean="0"/>
              <a:t>Approved Clear Liquids – Protein water, Powerade Zero, Propel </a:t>
            </a:r>
          </a:p>
          <a:p>
            <a:r>
              <a:rPr lang="en-US" dirty="0" smtClean="0"/>
              <a:t>Long Phone Charger or Extension Cord</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2809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Early Ambulation</a:t>
            </a:r>
            <a:endParaRPr lang="en-US" sz="6600" b="1" dirty="0"/>
          </a:p>
        </p:txBody>
      </p:sp>
      <p:sp>
        <p:nvSpPr>
          <p:cNvPr id="3" name="Content Placeholder 2"/>
          <p:cNvSpPr>
            <a:spLocks noGrp="1"/>
          </p:cNvSpPr>
          <p:nvPr>
            <p:ph idx="1"/>
          </p:nvPr>
        </p:nvSpPr>
        <p:spPr/>
        <p:txBody>
          <a:bodyPr>
            <a:normAutofit lnSpcReduction="10000"/>
          </a:bodyPr>
          <a:lstStyle/>
          <a:p>
            <a:r>
              <a:rPr lang="en-US" dirty="0" smtClean="0"/>
              <a:t>This is Dr. Jones </a:t>
            </a:r>
            <a:r>
              <a:rPr lang="en-US" b="1" dirty="0" smtClean="0"/>
              <a:t>EXPECTATION</a:t>
            </a:r>
          </a:p>
          <a:p>
            <a:r>
              <a:rPr lang="en-US" dirty="0" smtClean="0"/>
              <a:t>You will be up to the bathroom &amp; around in your room the day of surgery</a:t>
            </a:r>
          </a:p>
          <a:p>
            <a:r>
              <a:rPr lang="en-US" dirty="0" smtClean="0"/>
              <a:t>You will walk in the hallway the morning after surgery</a:t>
            </a:r>
          </a:p>
          <a:p>
            <a:r>
              <a:rPr lang="en-US" dirty="0" smtClean="0"/>
              <a:t>You should be up in chair during waking hours as much as possible</a:t>
            </a:r>
          </a:p>
          <a:p>
            <a:r>
              <a:rPr lang="en-US" dirty="0" smtClean="0"/>
              <a:t>At home: walk or flex calves hourly while awake to prevent blood clot</a:t>
            </a:r>
          </a:p>
          <a:p>
            <a:r>
              <a:rPr lang="en-US" dirty="0" smtClean="0">
                <a:solidFill>
                  <a:srgbClr val="0070C0"/>
                </a:solidFill>
              </a:rPr>
              <a:t>VIDEO:  </a:t>
            </a:r>
            <a:r>
              <a:rPr lang="en-US" dirty="0">
                <a:solidFill>
                  <a:srgbClr val="0070C0"/>
                </a:solidFill>
                <a:hlinkClick r:id="rId2"/>
              </a:rPr>
              <a:t>https://youtu.be/_</a:t>
            </a:r>
            <a:r>
              <a:rPr lang="en-US" dirty="0" smtClean="0">
                <a:solidFill>
                  <a:srgbClr val="0070C0"/>
                </a:solidFill>
                <a:hlinkClick r:id="rId2"/>
              </a:rPr>
              <a:t>acN0RKJU_M</a:t>
            </a:r>
            <a:r>
              <a:rPr lang="en-US" dirty="0" smtClean="0">
                <a:solidFill>
                  <a:srgbClr val="0070C0"/>
                </a:solidFill>
              </a:rPr>
              <a:t> </a:t>
            </a:r>
          </a:p>
          <a:p>
            <a:pPr marL="0" indent="0" algn="ctr">
              <a:buNone/>
            </a:pPr>
            <a:r>
              <a:rPr lang="en-US" b="1" dirty="0" smtClean="0">
                <a:solidFill>
                  <a:srgbClr val="FF0000"/>
                </a:solidFill>
              </a:rPr>
              <a:t>****If your activity is decreased due to illness or injury within a</a:t>
            </a:r>
          </a:p>
          <a:p>
            <a:pPr marL="0" indent="0" algn="ctr">
              <a:buNone/>
            </a:pPr>
            <a:r>
              <a:rPr lang="en-US" b="1" dirty="0" smtClean="0">
                <a:solidFill>
                  <a:srgbClr val="FF0000"/>
                </a:solidFill>
              </a:rPr>
              <a:t> year after surgery PLEASE notify us****</a:t>
            </a:r>
            <a:endParaRPr lang="en-US" b="1" dirty="0">
              <a:solidFill>
                <a:srgbClr val="FF0000"/>
              </a:solidFill>
            </a:endParaRPr>
          </a:p>
        </p:txBody>
      </p:sp>
      <p:sp>
        <p:nvSpPr>
          <p:cNvPr id="4" name="TextBox 3"/>
          <p:cNvSpPr txBox="1"/>
          <p:nvPr/>
        </p:nvSpPr>
        <p:spPr>
          <a:xfrm>
            <a:off x="66502" y="6309360"/>
            <a:ext cx="12053454" cy="369332"/>
          </a:xfrm>
          <a:prstGeom prst="rect">
            <a:avLst/>
          </a:prstGeom>
          <a:noFill/>
        </p:spPr>
        <p:txBody>
          <a:bodyPr wrap="square" rtlCol="0">
            <a:spAutoFit/>
          </a:bodyPr>
          <a:lstStyle/>
          <a:p>
            <a:pPr algn="ctr"/>
            <a:r>
              <a:rPr lang="en-US" b="1" dirty="0" smtClean="0">
                <a:solidFill>
                  <a:schemeClr val="accent1">
                    <a:lumMod val="75000"/>
                  </a:schemeClr>
                </a:solidFill>
              </a:rPr>
              <a:t>VIDEO CORRECTION:  Incentive Spirometer is to be done 10 x per hour while awake – not just 10 x per day </a:t>
            </a:r>
            <a:r>
              <a:rPr lang="en-US" b="1" dirty="0" smtClean="0">
                <a:solidFill>
                  <a:schemeClr val="accent1">
                    <a:lumMod val="75000"/>
                  </a:schemeClr>
                </a:solidFill>
                <a:sym typeface="Wingdings" panose="05000000000000000000" pitchFamily="2" charset="2"/>
              </a:rPr>
              <a:t></a:t>
            </a:r>
            <a:endParaRPr lang="en-US" b="1" dirty="0">
              <a:solidFill>
                <a:schemeClr val="accent1">
                  <a:lumMod val="75000"/>
                </a:schemeClr>
              </a:solidFill>
            </a:endParaRPr>
          </a:p>
        </p:txBody>
      </p:sp>
    </p:spTree>
    <p:extLst>
      <p:ext uri="{BB962C8B-B14F-4D97-AF65-F5344CB8AC3E}">
        <p14:creationId xmlns:p14="http://schemas.microsoft.com/office/powerpoint/2010/main" val="3543365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u="sng" dirty="0" smtClean="0"/>
              <a:t>COMPLICATIONS</a:t>
            </a:r>
            <a:r>
              <a:rPr lang="en-US" sz="6000" b="1" dirty="0" smtClean="0"/>
              <a:t/>
            </a:r>
            <a:br>
              <a:rPr lang="en-US" sz="6000" b="1" dirty="0" smtClean="0"/>
            </a:br>
            <a:r>
              <a:rPr lang="en-US" sz="4000" dirty="0" smtClean="0"/>
              <a:t>Report to Dr. Jones’ Office – 870-936-8000</a:t>
            </a:r>
            <a:endParaRPr lang="en-US" sz="4000" dirty="0"/>
          </a:p>
        </p:txBody>
      </p:sp>
      <p:sp>
        <p:nvSpPr>
          <p:cNvPr id="3" name="Content Placeholder 2"/>
          <p:cNvSpPr>
            <a:spLocks noGrp="1"/>
          </p:cNvSpPr>
          <p:nvPr>
            <p:ph idx="1"/>
          </p:nvPr>
        </p:nvSpPr>
        <p:spPr>
          <a:xfrm>
            <a:off x="838200" y="1825625"/>
            <a:ext cx="10515600" cy="4351338"/>
          </a:xfrm>
        </p:spPr>
        <p:txBody>
          <a:bodyPr>
            <a:normAutofit fontScale="85000" lnSpcReduction="20000"/>
          </a:bodyPr>
          <a:lstStyle/>
          <a:p>
            <a:r>
              <a:rPr lang="en-US" dirty="0" smtClean="0"/>
              <a:t>Elevated </a:t>
            </a:r>
            <a:r>
              <a:rPr lang="en-US" dirty="0"/>
              <a:t>heart rate </a:t>
            </a:r>
            <a:endParaRPr lang="en-US" dirty="0" smtClean="0"/>
          </a:p>
          <a:p>
            <a:pPr lvl="0"/>
            <a:r>
              <a:rPr lang="en-US" dirty="0" smtClean="0"/>
              <a:t>Fever </a:t>
            </a:r>
            <a:r>
              <a:rPr lang="en-US" dirty="0"/>
              <a:t>greater than 100.5 degrees Fahrenheit</a:t>
            </a:r>
          </a:p>
          <a:p>
            <a:pPr lvl="0"/>
            <a:r>
              <a:rPr lang="en-US" dirty="0" smtClean="0"/>
              <a:t>Excessive</a:t>
            </a:r>
            <a:r>
              <a:rPr lang="en-US" dirty="0"/>
              <a:t>, severe, or increased abdominal pain</a:t>
            </a:r>
          </a:p>
          <a:p>
            <a:pPr lvl="0"/>
            <a:r>
              <a:rPr lang="en-US" dirty="0"/>
              <a:t>Colored or foul smelling drainage from any surgical site</a:t>
            </a:r>
          </a:p>
          <a:p>
            <a:pPr lvl="0"/>
            <a:r>
              <a:rPr lang="en-US" dirty="0"/>
              <a:t>Shortness of breath</a:t>
            </a:r>
          </a:p>
          <a:p>
            <a:pPr lvl="0"/>
            <a:r>
              <a:rPr lang="en-US" dirty="0"/>
              <a:t>Leg pain</a:t>
            </a:r>
          </a:p>
          <a:p>
            <a:pPr lvl="0"/>
            <a:r>
              <a:rPr lang="en-US" dirty="0" smtClean="0"/>
              <a:t>Continuous or frequent vomiting </a:t>
            </a:r>
          </a:p>
          <a:p>
            <a:pPr lvl="0"/>
            <a:r>
              <a:rPr lang="en-US" dirty="0"/>
              <a:t>Continuous or f</a:t>
            </a:r>
            <a:r>
              <a:rPr lang="en-US" dirty="0" smtClean="0"/>
              <a:t>requent diarrhea</a:t>
            </a:r>
            <a:endParaRPr lang="en-US" dirty="0"/>
          </a:p>
          <a:p>
            <a:pPr lvl="0"/>
            <a:r>
              <a:rPr lang="en-US" dirty="0"/>
              <a:t>Inability to take in </a:t>
            </a:r>
            <a:r>
              <a:rPr lang="en-US" dirty="0" smtClean="0"/>
              <a:t>fluids</a:t>
            </a:r>
          </a:p>
          <a:p>
            <a:pPr lvl="0"/>
            <a:r>
              <a:rPr lang="en-US" dirty="0" smtClean="0"/>
              <a:t>Dehydration – Dry skin/mouth, extreme weakness, decreased urine output</a:t>
            </a:r>
          </a:p>
          <a:p>
            <a:r>
              <a:rPr lang="en-US" dirty="0">
                <a:solidFill>
                  <a:srgbClr val="0070C0"/>
                </a:solidFill>
              </a:rPr>
              <a:t>VIDEO:   </a:t>
            </a:r>
            <a:r>
              <a:rPr lang="en-US" dirty="0">
                <a:solidFill>
                  <a:srgbClr val="0070C0"/>
                </a:solidFill>
                <a:hlinkClick r:id="rId2"/>
              </a:rPr>
              <a:t>https://youtu.be/Y1wMXCbx2gg</a:t>
            </a:r>
            <a:r>
              <a:rPr lang="en-US" dirty="0">
                <a:solidFill>
                  <a:srgbClr val="0070C0"/>
                </a:solidFill>
              </a:rPr>
              <a:t>  </a:t>
            </a:r>
          </a:p>
          <a:p>
            <a:pPr lvl="0"/>
            <a:endParaRPr lang="en-US" dirty="0"/>
          </a:p>
          <a:p>
            <a:endParaRPr lang="en-US" dirty="0"/>
          </a:p>
        </p:txBody>
      </p:sp>
    </p:spTree>
    <p:extLst>
      <p:ext uri="{BB962C8B-B14F-4D97-AF65-F5344CB8AC3E}">
        <p14:creationId xmlns:p14="http://schemas.microsoft.com/office/powerpoint/2010/main" val="2893202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Hospital Discharge</a:t>
            </a:r>
            <a:endParaRPr lang="en-US" sz="6000" b="1" dirty="0"/>
          </a:p>
        </p:txBody>
      </p:sp>
      <p:sp>
        <p:nvSpPr>
          <p:cNvPr id="3" name="Content Placeholder 2"/>
          <p:cNvSpPr>
            <a:spLocks noGrp="1"/>
          </p:cNvSpPr>
          <p:nvPr>
            <p:ph idx="1"/>
          </p:nvPr>
        </p:nvSpPr>
        <p:spPr>
          <a:xfrm>
            <a:off x="838200" y="1825625"/>
            <a:ext cx="10515600" cy="4001597"/>
          </a:xfrm>
        </p:spPr>
        <p:txBody>
          <a:bodyPr>
            <a:normAutofit fontScale="92500" lnSpcReduction="20000"/>
          </a:bodyPr>
          <a:lstStyle/>
          <a:p>
            <a:r>
              <a:rPr lang="en-US" dirty="0" smtClean="0"/>
              <a:t>Your nurse will go over your discharge instructions before you leave the hospital</a:t>
            </a:r>
          </a:p>
          <a:p>
            <a:r>
              <a:rPr lang="en-US" dirty="0" smtClean="0"/>
              <a:t>Please ask questions if you do not understand something</a:t>
            </a:r>
          </a:p>
          <a:p>
            <a:r>
              <a:rPr lang="en-US" dirty="0" smtClean="0"/>
              <a:t>Your instructions will include how you are to take home medications</a:t>
            </a:r>
          </a:p>
          <a:p>
            <a:r>
              <a:rPr lang="en-US" dirty="0" smtClean="0"/>
              <a:t>Your instructions will include how to care for your incisions – PLEASE call if you have questions when you get home – do not disturb steri-strips but do not leave on other dressings on, unless instructed to do so, when you shower</a:t>
            </a:r>
          </a:p>
          <a:p>
            <a:r>
              <a:rPr lang="en-US" dirty="0" smtClean="0"/>
              <a:t>Wash with soap and water – no lotions, creams, or powders near incisions</a:t>
            </a:r>
          </a:p>
          <a:p>
            <a:r>
              <a:rPr lang="en-US" dirty="0" smtClean="0"/>
              <a:t>No submersion in water (tub bath or swimming) until Dr. Jones’ office releases you </a:t>
            </a:r>
            <a:endParaRPr lang="en-US" dirty="0"/>
          </a:p>
        </p:txBody>
      </p:sp>
    </p:spTree>
    <p:extLst>
      <p:ext uri="{BB962C8B-B14F-4D97-AF65-F5344CB8AC3E}">
        <p14:creationId xmlns:p14="http://schemas.microsoft.com/office/powerpoint/2010/main" val="2181996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Medical Follow Up</a:t>
            </a:r>
            <a:endParaRPr lang="en-US" sz="5400" b="1" dirty="0"/>
          </a:p>
        </p:txBody>
      </p:sp>
      <p:sp>
        <p:nvSpPr>
          <p:cNvPr id="3" name="Content Placeholder 2"/>
          <p:cNvSpPr>
            <a:spLocks noGrp="1"/>
          </p:cNvSpPr>
          <p:nvPr>
            <p:ph idx="1"/>
          </p:nvPr>
        </p:nvSpPr>
        <p:spPr/>
        <p:txBody>
          <a:bodyPr/>
          <a:lstStyle/>
          <a:p>
            <a:r>
              <a:rPr lang="en-US" dirty="0" smtClean="0"/>
              <a:t>When you signed your surgery consent, you also signed a follow up agreement</a:t>
            </a:r>
          </a:p>
          <a:p>
            <a:r>
              <a:rPr lang="en-US" dirty="0" smtClean="0"/>
              <a:t>The agreement is to keep scheduled appointments with the surgical office at one week, three weeks, two months, six months, one year, eighteen months, &amp; then yearly for life</a:t>
            </a:r>
          </a:p>
          <a:p>
            <a:r>
              <a:rPr lang="en-US" dirty="0" smtClean="0"/>
              <a:t>The bariatric surgery office will insure that you are not having any vitamin/mineral deficiencies and you are getting the best possible benefit from your new tool</a:t>
            </a:r>
            <a:endParaRPr lang="en-US" dirty="0"/>
          </a:p>
        </p:txBody>
      </p:sp>
    </p:spTree>
    <p:extLst>
      <p:ext uri="{BB962C8B-B14F-4D97-AF65-F5344CB8AC3E}">
        <p14:creationId xmlns:p14="http://schemas.microsoft.com/office/powerpoint/2010/main" val="62541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Emotional / Mental Effects From Surgery</a:t>
            </a:r>
            <a:endParaRPr lang="en-US" sz="4800" b="1" dirty="0"/>
          </a:p>
        </p:txBody>
      </p:sp>
      <p:sp>
        <p:nvSpPr>
          <p:cNvPr id="3" name="Content Placeholder 2"/>
          <p:cNvSpPr>
            <a:spLocks noGrp="1"/>
          </p:cNvSpPr>
          <p:nvPr>
            <p:ph idx="1"/>
          </p:nvPr>
        </p:nvSpPr>
        <p:spPr>
          <a:xfrm>
            <a:off x="838200" y="1825625"/>
            <a:ext cx="10515600" cy="3901844"/>
          </a:xfrm>
        </p:spPr>
        <p:txBody>
          <a:bodyPr>
            <a:normAutofit fontScale="77500" lnSpcReduction="20000"/>
          </a:bodyPr>
          <a:lstStyle/>
          <a:p>
            <a:r>
              <a:rPr lang="en-US" dirty="0" smtClean="0"/>
              <a:t>Greif and/or depression can present after surgery due to the inability to use food as your coping mechanism </a:t>
            </a:r>
          </a:p>
          <a:p>
            <a:r>
              <a:rPr lang="en-US" dirty="0" smtClean="0"/>
              <a:t>Be kind to yourself and allow yourself room to have feelings even if they’re not positive</a:t>
            </a:r>
          </a:p>
          <a:p>
            <a:r>
              <a:rPr lang="en-US" dirty="0" smtClean="0"/>
              <a:t>Do NOT feel like you’re alone &amp; know these feelings are not because there is something wrong with you</a:t>
            </a:r>
          </a:p>
          <a:p>
            <a:r>
              <a:rPr lang="en-US" dirty="0" smtClean="0"/>
              <a:t>Reach out to our support group</a:t>
            </a:r>
          </a:p>
          <a:p>
            <a:r>
              <a:rPr lang="en-US" dirty="0" smtClean="0"/>
              <a:t>Set up counseling – you may contact us &amp; we will make a referral for you or see counseling contacts in your folder</a:t>
            </a:r>
          </a:p>
          <a:p>
            <a:r>
              <a:rPr lang="en-US" dirty="0" smtClean="0"/>
              <a:t>Remember:  These feelings are usually temporary &amp; you will most likely be extremely grateful for your new tool sooner than later</a:t>
            </a:r>
          </a:p>
          <a:p>
            <a:r>
              <a:rPr lang="en-US" dirty="0" smtClean="0">
                <a:solidFill>
                  <a:srgbClr val="0070C0"/>
                </a:solidFill>
              </a:rPr>
              <a:t>VIDEO:  </a:t>
            </a:r>
            <a:r>
              <a:rPr lang="en-US" dirty="0">
                <a:solidFill>
                  <a:srgbClr val="0070C0"/>
                </a:solidFill>
                <a:hlinkClick r:id="rId2"/>
              </a:rPr>
              <a:t>https://</a:t>
            </a:r>
            <a:r>
              <a:rPr lang="en-US" dirty="0" smtClean="0">
                <a:solidFill>
                  <a:srgbClr val="0070C0"/>
                </a:solidFill>
                <a:hlinkClick r:id="rId2"/>
              </a:rPr>
              <a:t>youtu.be/69URDgNa43E</a:t>
            </a:r>
            <a:r>
              <a:rPr lang="en-US" dirty="0" smtClean="0">
                <a:solidFill>
                  <a:srgbClr val="0070C0"/>
                </a:solidFill>
              </a:rPr>
              <a:t> </a:t>
            </a:r>
          </a:p>
          <a:p>
            <a:endParaRPr lang="en-US" dirty="0"/>
          </a:p>
        </p:txBody>
      </p:sp>
    </p:spTree>
    <p:extLst>
      <p:ext uri="{BB962C8B-B14F-4D97-AF65-F5344CB8AC3E}">
        <p14:creationId xmlns:p14="http://schemas.microsoft.com/office/powerpoint/2010/main" val="1604466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Surgical Expectations</a:t>
            </a:r>
            <a:endParaRPr lang="en-US" sz="6000" b="1" dirty="0"/>
          </a:p>
        </p:txBody>
      </p:sp>
      <p:sp>
        <p:nvSpPr>
          <p:cNvPr id="3" name="Content Placeholder 2"/>
          <p:cNvSpPr>
            <a:spLocks noGrp="1"/>
          </p:cNvSpPr>
          <p:nvPr>
            <p:ph idx="1"/>
          </p:nvPr>
        </p:nvSpPr>
        <p:spPr>
          <a:xfrm>
            <a:off x="838200" y="1825625"/>
            <a:ext cx="10515600" cy="3743902"/>
          </a:xfrm>
        </p:spPr>
        <p:txBody>
          <a:bodyPr>
            <a:normAutofit fontScale="77500" lnSpcReduction="20000"/>
          </a:bodyPr>
          <a:lstStyle/>
          <a:p>
            <a:r>
              <a:rPr lang="en-US" dirty="0" smtClean="0"/>
              <a:t>Weight loss surgery is not magic - even though it feels like it the first year</a:t>
            </a:r>
          </a:p>
          <a:p>
            <a:r>
              <a:rPr lang="en-US" dirty="0" smtClean="0"/>
              <a:t>Use the year to eighteen months after surgery to start developing good habits while it’s easy because later on comes &amp; you will get some of your cravings &amp; appetite back - </a:t>
            </a:r>
            <a:r>
              <a:rPr lang="en-US" dirty="0">
                <a:sym typeface="Wingdings" panose="05000000000000000000" pitchFamily="2" charset="2"/>
              </a:rPr>
              <a:t>See your Bariatric Surgery “Rules” handout to help </a:t>
            </a:r>
            <a:r>
              <a:rPr lang="en-US" dirty="0" smtClean="0">
                <a:sym typeface="Wingdings" panose="05000000000000000000" pitchFamily="2" charset="2"/>
              </a:rPr>
              <a:t>get you started on the right path</a:t>
            </a:r>
          </a:p>
          <a:p>
            <a:r>
              <a:rPr lang="en-US" dirty="0" smtClean="0">
                <a:sym typeface="Wingdings" panose="05000000000000000000" pitchFamily="2" charset="2"/>
              </a:rPr>
              <a:t>Take time to assess mental vs physical hunger &amp; relearn your signs of each – treat each appropriately – if physically hungry then eat but don’t if not</a:t>
            </a:r>
            <a:endParaRPr lang="en-US" dirty="0" smtClean="0"/>
          </a:p>
          <a:p>
            <a:r>
              <a:rPr lang="en-US" dirty="0" smtClean="0"/>
              <a:t>It’s </a:t>
            </a:r>
            <a:r>
              <a:rPr lang="en-US" b="1" dirty="0" smtClean="0"/>
              <a:t>YOUR</a:t>
            </a:r>
            <a:r>
              <a:rPr lang="en-US" dirty="0" smtClean="0"/>
              <a:t> responsibility to learn how to use your new tool (Support Group &amp; Nutrition Class is a great place to start </a:t>
            </a:r>
            <a:r>
              <a:rPr lang="en-US" dirty="0" smtClean="0">
                <a:sym typeface="Wingdings" panose="05000000000000000000" pitchFamily="2" charset="2"/>
              </a:rPr>
              <a:t>)</a:t>
            </a:r>
          </a:p>
          <a:p>
            <a:r>
              <a:rPr lang="en-US" dirty="0" smtClean="0">
                <a:sym typeface="Wingdings" panose="05000000000000000000" pitchFamily="2" charset="2"/>
              </a:rPr>
              <a:t>Everyone loses weight at a different pace – don’t compare</a:t>
            </a:r>
          </a:p>
          <a:p>
            <a:r>
              <a:rPr lang="en-US" dirty="0" smtClean="0">
                <a:sym typeface="Wingdings" panose="05000000000000000000" pitchFamily="2" charset="2"/>
              </a:rPr>
              <a:t>Weight loss stalls </a:t>
            </a:r>
            <a:r>
              <a:rPr lang="en-US" b="1" dirty="0" smtClean="0">
                <a:sym typeface="Wingdings" panose="05000000000000000000" pitchFamily="2" charset="2"/>
              </a:rPr>
              <a:t>WILL</a:t>
            </a:r>
            <a:r>
              <a:rPr lang="en-US" dirty="0" smtClean="0">
                <a:sym typeface="Wingdings" panose="05000000000000000000" pitchFamily="2" charset="2"/>
              </a:rPr>
              <a:t> happen throughout the process – Do NOT stress over it &amp; get off the scale (weigh once per week unless you have heart failure)</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396976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1575" y="231402"/>
            <a:ext cx="6403566" cy="6410467"/>
          </a:xfrm>
          <a:prstGeom prst="rect">
            <a:avLst/>
          </a:prstGeom>
        </p:spPr>
      </p:pic>
      <p:sp>
        <p:nvSpPr>
          <p:cNvPr id="4" name="TextBox 3"/>
          <p:cNvSpPr txBox="1"/>
          <p:nvPr/>
        </p:nvSpPr>
        <p:spPr>
          <a:xfrm>
            <a:off x="806338" y="2467139"/>
            <a:ext cx="1662544" cy="1938992"/>
          </a:xfrm>
          <a:prstGeom prst="rect">
            <a:avLst/>
          </a:prstGeom>
          <a:noFill/>
        </p:spPr>
        <p:txBody>
          <a:bodyPr wrap="square" rtlCol="0">
            <a:spAutoFit/>
          </a:bodyPr>
          <a:lstStyle/>
          <a:p>
            <a:pPr algn="ctr"/>
            <a:r>
              <a:rPr lang="en-US" sz="2000" dirty="0" smtClean="0">
                <a:solidFill>
                  <a:schemeClr val="accent1">
                    <a:lumMod val="50000"/>
                  </a:schemeClr>
                </a:solidFill>
                <a:latin typeface="Bodoni MT Condensed" panose="02070606080606020203" pitchFamily="18" charset="0"/>
              </a:rPr>
              <a:t>NEA Baptist - Jonesboro is proud to be one of six centers in Arkansas to be accredited for Bariatric Surgery</a:t>
            </a:r>
          </a:p>
        </p:txBody>
      </p:sp>
      <p:sp>
        <p:nvSpPr>
          <p:cNvPr id="5" name="TextBox 4"/>
          <p:cNvSpPr txBox="1"/>
          <p:nvPr/>
        </p:nvSpPr>
        <p:spPr>
          <a:xfrm>
            <a:off x="9637834" y="2467139"/>
            <a:ext cx="1886989" cy="1938992"/>
          </a:xfrm>
          <a:prstGeom prst="rect">
            <a:avLst/>
          </a:prstGeom>
          <a:noFill/>
        </p:spPr>
        <p:txBody>
          <a:bodyPr wrap="square" rtlCol="0">
            <a:spAutoFit/>
          </a:bodyPr>
          <a:lstStyle/>
          <a:p>
            <a:pPr algn="ctr"/>
            <a:r>
              <a:rPr lang="en-US" sz="2000" dirty="0" smtClean="0">
                <a:solidFill>
                  <a:schemeClr val="accent1">
                    <a:lumMod val="50000"/>
                  </a:schemeClr>
                </a:solidFill>
                <a:latin typeface="Bodoni MT Condensed" panose="02070606080606020203" pitchFamily="18" charset="0"/>
              </a:rPr>
              <a:t>We are also a Blue </a:t>
            </a:r>
          </a:p>
          <a:p>
            <a:pPr algn="ctr"/>
            <a:r>
              <a:rPr lang="en-US" sz="2000" dirty="0" smtClean="0">
                <a:solidFill>
                  <a:schemeClr val="accent1">
                    <a:lumMod val="50000"/>
                  </a:schemeClr>
                </a:solidFill>
                <a:latin typeface="Bodoni MT Condensed" panose="02070606080606020203" pitchFamily="18" charset="0"/>
              </a:rPr>
              <a:t>Distinction Center </a:t>
            </a:r>
          </a:p>
          <a:p>
            <a:pPr algn="ctr"/>
            <a:r>
              <a:rPr lang="en-US" sz="2000" dirty="0" smtClean="0">
                <a:solidFill>
                  <a:schemeClr val="accent1">
                    <a:lumMod val="50000"/>
                  </a:schemeClr>
                </a:solidFill>
                <a:latin typeface="Bodoni MT Condensed" panose="02070606080606020203" pitchFamily="18" charset="0"/>
              </a:rPr>
              <a:t>with BCBS, a Center of </a:t>
            </a:r>
          </a:p>
          <a:p>
            <a:pPr algn="ctr"/>
            <a:r>
              <a:rPr lang="en-US" sz="2000" dirty="0" smtClean="0">
                <a:solidFill>
                  <a:schemeClr val="accent1">
                    <a:lumMod val="50000"/>
                  </a:schemeClr>
                </a:solidFill>
                <a:latin typeface="Bodoni MT Condensed" panose="02070606080606020203" pitchFamily="18" charset="0"/>
              </a:rPr>
              <a:t>Excellence with UHC, </a:t>
            </a:r>
          </a:p>
          <a:p>
            <a:pPr algn="ctr"/>
            <a:r>
              <a:rPr lang="en-US" sz="2000" dirty="0" smtClean="0">
                <a:solidFill>
                  <a:schemeClr val="accent1">
                    <a:lumMod val="50000"/>
                  </a:schemeClr>
                </a:solidFill>
                <a:latin typeface="Bodoni MT Condensed" panose="02070606080606020203" pitchFamily="18" charset="0"/>
              </a:rPr>
              <a:t>and an Institute of </a:t>
            </a:r>
          </a:p>
          <a:p>
            <a:pPr algn="ctr"/>
            <a:r>
              <a:rPr lang="en-US" sz="2000" dirty="0" smtClean="0">
                <a:solidFill>
                  <a:schemeClr val="accent1">
                    <a:lumMod val="50000"/>
                  </a:schemeClr>
                </a:solidFill>
                <a:latin typeface="Bodoni MT Condensed" panose="02070606080606020203" pitchFamily="18" charset="0"/>
              </a:rPr>
              <a:t>Quality with Aetna.</a:t>
            </a:r>
            <a:endParaRPr lang="en-US" sz="2000" dirty="0">
              <a:solidFill>
                <a:schemeClr val="accent1">
                  <a:lumMod val="50000"/>
                </a:schemeClr>
              </a:solidFill>
              <a:latin typeface="Bodoni MT Condensed" panose="02070606080606020203" pitchFamily="18" charset="0"/>
            </a:endParaRPr>
          </a:p>
        </p:txBody>
      </p:sp>
    </p:spTree>
    <p:extLst>
      <p:ext uri="{BB962C8B-B14F-4D97-AF65-F5344CB8AC3E}">
        <p14:creationId xmlns:p14="http://schemas.microsoft.com/office/powerpoint/2010/main" val="1457729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PRE-OP DIET</a:t>
            </a:r>
            <a:endParaRPr lang="en-US" sz="6000" b="1" dirty="0"/>
          </a:p>
        </p:txBody>
      </p:sp>
      <p:sp>
        <p:nvSpPr>
          <p:cNvPr id="3" name="Content Placeholder 2"/>
          <p:cNvSpPr>
            <a:spLocks noGrp="1"/>
          </p:cNvSpPr>
          <p:nvPr>
            <p:ph idx="1"/>
          </p:nvPr>
        </p:nvSpPr>
        <p:spPr>
          <a:xfrm>
            <a:off x="838199" y="1690688"/>
            <a:ext cx="10515601" cy="4556125"/>
          </a:xfrm>
        </p:spPr>
        <p:txBody>
          <a:bodyPr>
            <a:normAutofit/>
          </a:bodyPr>
          <a:lstStyle/>
          <a:p>
            <a:r>
              <a:rPr lang="en-US" dirty="0" smtClean="0"/>
              <a:t>Follow instructions given to you by Dr. Jones’ office</a:t>
            </a:r>
          </a:p>
          <a:p>
            <a:r>
              <a:rPr lang="en-US" dirty="0" smtClean="0"/>
              <a:t>It can be difficult but YOU can do it</a:t>
            </a:r>
          </a:p>
          <a:p>
            <a:r>
              <a:rPr lang="en-US" dirty="0" smtClean="0"/>
              <a:t>You may not see the scale move daily but you should have an average weight loss of a pound per day at the end of the diet</a:t>
            </a:r>
          </a:p>
          <a:p>
            <a:r>
              <a:rPr lang="en-US" dirty="0" smtClean="0"/>
              <a:t>Dr. Jones knows you followed the diet by your weight loss</a:t>
            </a:r>
          </a:p>
          <a:p>
            <a:r>
              <a:rPr lang="en-US" dirty="0" smtClean="0"/>
              <a:t>Dr. Jones would not ask you to do it if it were not important</a:t>
            </a:r>
          </a:p>
          <a:p>
            <a:r>
              <a:rPr lang="en-US" dirty="0">
                <a:solidFill>
                  <a:srgbClr val="0070C0"/>
                </a:solidFill>
              </a:rPr>
              <a:t>VIDEO:  </a:t>
            </a:r>
            <a:r>
              <a:rPr lang="en-US" dirty="0">
                <a:solidFill>
                  <a:srgbClr val="0070C0"/>
                </a:solidFill>
                <a:hlinkClick r:id="rId2"/>
              </a:rPr>
              <a:t>https://</a:t>
            </a:r>
            <a:r>
              <a:rPr lang="en-US" dirty="0" smtClean="0">
                <a:solidFill>
                  <a:srgbClr val="0070C0"/>
                </a:solidFill>
                <a:hlinkClick r:id="rId2"/>
              </a:rPr>
              <a:t>youtu.be/by8uY14-Dyg</a:t>
            </a:r>
            <a:r>
              <a:rPr lang="en-US" dirty="0" smtClean="0">
                <a:solidFill>
                  <a:srgbClr val="0070C0"/>
                </a:solidFill>
              </a:rPr>
              <a:t> </a:t>
            </a:r>
          </a:p>
          <a:p>
            <a:pPr marL="0" indent="0">
              <a:buNone/>
            </a:pPr>
            <a:endParaRPr lang="en-US" dirty="0"/>
          </a:p>
        </p:txBody>
      </p:sp>
    </p:spTree>
    <p:extLst>
      <p:ext uri="{BB962C8B-B14F-4D97-AF65-F5344CB8AC3E}">
        <p14:creationId xmlns:p14="http://schemas.microsoft.com/office/powerpoint/2010/main" val="1481869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Extra Info</a:t>
            </a:r>
            <a:endParaRPr lang="en-US" sz="6600" b="1" dirty="0"/>
          </a:p>
        </p:txBody>
      </p:sp>
      <p:sp>
        <p:nvSpPr>
          <p:cNvPr id="3" name="Content Placeholder 2"/>
          <p:cNvSpPr>
            <a:spLocks noGrp="1"/>
          </p:cNvSpPr>
          <p:nvPr>
            <p:ph idx="1"/>
          </p:nvPr>
        </p:nvSpPr>
        <p:spPr/>
        <p:txBody>
          <a:bodyPr/>
          <a:lstStyle/>
          <a:p>
            <a:r>
              <a:rPr lang="en-US" dirty="0" smtClean="0"/>
              <a:t>Exercise is a MUST:  Regular exercise changes the needs of your cells. It is a big game changer for weight loss but more so for maintenance.  Dr. Jones wants you to at least walk 20 minutes five days per week. </a:t>
            </a:r>
            <a:endParaRPr lang="en-US" dirty="0"/>
          </a:p>
          <a:p>
            <a:r>
              <a:rPr lang="en-US" dirty="0" smtClean="0"/>
              <a:t>Post op swelling:  You will likely weigh more when you get home after surgery than you did when you checked in due to the amount of IV fluids given during your hospitalization.</a:t>
            </a:r>
          </a:p>
          <a:p>
            <a:r>
              <a:rPr lang="en-US" dirty="0" smtClean="0"/>
              <a:t>Where to get vitamins:  You can order brands like Bariatric Advantage, Celebrate, &amp; Fusion online (most have coupons) or you can purchase locally brands like Flintstone Complete (take 2) &amp; Caltrate Chewable.</a:t>
            </a:r>
          </a:p>
        </p:txBody>
      </p:sp>
    </p:spTree>
    <p:extLst>
      <p:ext uri="{BB962C8B-B14F-4D97-AF65-F5344CB8AC3E}">
        <p14:creationId xmlns:p14="http://schemas.microsoft.com/office/powerpoint/2010/main" val="127498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2853"/>
          </a:xfrm>
        </p:spPr>
        <p:txBody>
          <a:bodyPr>
            <a:normAutofit fontScale="90000"/>
          </a:bodyPr>
          <a:lstStyle/>
          <a:p>
            <a:pPr algn="ctr"/>
            <a:r>
              <a:rPr lang="en-US" sz="6700" b="1" dirty="0" smtClean="0"/>
              <a:t>MBSAQIP BSTOP</a:t>
            </a:r>
            <a:r>
              <a:rPr lang="en-US" sz="6700" dirty="0" smtClean="0"/>
              <a:t> </a:t>
            </a:r>
            <a:r>
              <a:rPr lang="en-US" sz="6000" dirty="0" smtClean="0"/>
              <a:t/>
            </a:r>
            <a:br>
              <a:rPr lang="en-US" sz="6000" dirty="0" smtClean="0"/>
            </a:br>
            <a:r>
              <a:rPr lang="en-US" sz="3600" dirty="0" smtClean="0"/>
              <a:t>(Bariatric Surgery Targeting Opioid Prescriptions)</a:t>
            </a:r>
            <a:endParaRPr lang="en-US" dirty="0"/>
          </a:p>
        </p:txBody>
      </p:sp>
      <p:sp>
        <p:nvSpPr>
          <p:cNvPr id="3" name="Content Placeholder 2"/>
          <p:cNvSpPr>
            <a:spLocks noGrp="1"/>
          </p:cNvSpPr>
          <p:nvPr>
            <p:ph sz="half" idx="4294967295"/>
          </p:nvPr>
        </p:nvSpPr>
        <p:spPr>
          <a:xfrm>
            <a:off x="838199" y="1913245"/>
            <a:ext cx="10372595" cy="4526579"/>
          </a:xfrm>
        </p:spPr>
        <p:txBody>
          <a:bodyPr>
            <a:normAutofit/>
          </a:bodyPr>
          <a:lstStyle/>
          <a:p>
            <a:r>
              <a:rPr lang="en-US" dirty="0" smtClean="0"/>
              <a:t>Please read the pamphlet in your packet that says Guide to Pain </a:t>
            </a:r>
            <a:r>
              <a:rPr lang="en-US" dirty="0"/>
              <a:t>M</a:t>
            </a:r>
            <a:r>
              <a:rPr lang="en-US" dirty="0" smtClean="0"/>
              <a:t>anagement after your bariatric or metabolic procedure</a:t>
            </a:r>
          </a:p>
          <a:p>
            <a:r>
              <a:rPr lang="en-US" dirty="0" smtClean="0"/>
              <a:t>NEA Bariatric Surgery is participating in a national quality project</a:t>
            </a:r>
          </a:p>
          <a:p>
            <a:r>
              <a:rPr lang="en-US" dirty="0" smtClean="0"/>
              <a:t>Your pain will be treated</a:t>
            </a:r>
            <a:endParaRPr lang="en-US" dirty="0"/>
          </a:p>
          <a:p>
            <a:r>
              <a:rPr lang="en-US" dirty="0" smtClean="0"/>
              <a:t>The pamphlet provides you with education about pain management and opioids</a:t>
            </a:r>
          </a:p>
          <a:p>
            <a:r>
              <a:rPr lang="en-US" dirty="0" smtClean="0"/>
              <a:t>You will be asked some questions at your first follow up appointment about your pain medication prescription you are given at discharge</a:t>
            </a:r>
          </a:p>
          <a:p>
            <a:r>
              <a:rPr lang="en-US" dirty="0">
                <a:solidFill>
                  <a:srgbClr val="0070C0"/>
                </a:solidFill>
              </a:rPr>
              <a:t>VIDEO:  </a:t>
            </a:r>
            <a:r>
              <a:rPr lang="en-US" dirty="0">
                <a:solidFill>
                  <a:srgbClr val="0070C0"/>
                </a:solidFill>
                <a:hlinkClick r:id="rId2"/>
              </a:rPr>
              <a:t>https://</a:t>
            </a:r>
            <a:r>
              <a:rPr lang="en-US" dirty="0" smtClean="0">
                <a:solidFill>
                  <a:srgbClr val="0070C0"/>
                </a:solidFill>
                <a:hlinkClick r:id="rId2"/>
              </a:rPr>
              <a:t>youtu.be/302J5aelNfE</a:t>
            </a:r>
            <a:r>
              <a:rPr lang="en-US" dirty="0" smtClean="0">
                <a:solidFill>
                  <a:srgbClr val="0070C0"/>
                </a:solidFill>
              </a:rPr>
              <a:t> </a:t>
            </a:r>
          </a:p>
        </p:txBody>
      </p:sp>
    </p:spTree>
    <p:extLst>
      <p:ext uri="{BB962C8B-B14F-4D97-AF65-F5344CB8AC3E}">
        <p14:creationId xmlns:p14="http://schemas.microsoft.com/office/powerpoint/2010/main" val="1122532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Bariatric Surgery Folder Contents</a:t>
            </a:r>
            <a:r>
              <a:rPr lang="en-US" sz="1400" dirty="0" smtClean="0"/>
              <a:t/>
            </a:r>
            <a:br>
              <a:rPr lang="en-US" sz="1400" dirty="0" smtClean="0"/>
            </a:br>
            <a:r>
              <a:rPr lang="en-US" sz="1800" b="1" dirty="0" smtClean="0"/>
              <a:t>(PLEASE READ ALL HANDOUTS)</a:t>
            </a:r>
            <a:endParaRPr lang="en-US" sz="1800" b="1" dirty="0"/>
          </a:p>
        </p:txBody>
      </p:sp>
      <p:sp>
        <p:nvSpPr>
          <p:cNvPr id="4" name="Content Placeholder 3"/>
          <p:cNvSpPr>
            <a:spLocks noGrp="1"/>
          </p:cNvSpPr>
          <p:nvPr>
            <p:ph sz="half" idx="1"/>
          </p:nvPr>
        </p:nvSpPr>
        <p:spPr/>
        <p:txBody>
          <a:bodyPr>
            <a:normAutofit fontScale="77500" lnSpcReduction="20000"/>
          </a:bodyPr>
          <a:lstStyle/>
          <a:p>
            <a:r>
              <a:rPr lang="en-US" dirty="0" smtClean="0"/>
              <a:t>Contact info for Gayla Smith, Bariatric Coordinator and Tina Harris, Dietician</a:t>
            </a:r>
          </a:p>
          <a:p>
            <a:r>
              <a:rPr lang="en-US" dirty="0" smtClean="0"/>
              <a:t>*Not in Folder* Dr. Jones’ office phone number:  </a:t>
            </a:r>
            <a:r>
              <a:rPr lang="en-US" b="1" dirty="0" smtClean="0"/>
              <a:t>870-936-8000</a:t>
            </a:r>
          </a:p>
          <a:p>
            <a:r>
              <a:rPr lang="en-US" dirty="0" smtClean="0"/>
              <a:t>Agenda</a:t>
            </a:r>
          </a:p>
          <a:p>
            <a:r>
              <a:rPr lang="en-US" dirty="0" smtClean="0"/>
              <a:t>Bariatric Surgery Pre-op Notes</a:t>
            </a:r>
          </a:p>
          <a:p>
            <a:r>
              <a:rPr lang="en-US" dirty="0" smtClean="0"/>
              <a:t>Bariatric Surgery Diet</a:t>
            </a:r>
          </a:p>
          <a:p>
            <a:r>
              <a:rPr lang="en-US" dirty="0" smtClean="0"/>
              <a:t>Bariatric Surgery Complications</a:t>
            </a:r>
          </a:p>
          <a:p>
            <a:r>
              <a:rPr lang="en-US" dirty="0" smtClean="0"/>
              <a:t>Bariatric Surgery “Rules”</a:t>
            </a:r>
          </a:p>
          <a:p>
            <a:r>
              <a:rPr lang="en-US" dirty="0" smtClean="0"/>
              <a:t>Counseling Contacts</a:t>
            </a:r>
          </a:p>
          <a:p>
            <a:endParaRPr lang="en-US" dirty="0" smtClean="0"/>
          </a:p>
          <a:p>
            <a:endParaRPr lang="en-US" dirty="0"/>
          </a:p>
        </p:txBody>
      </p:sp>
      <p:sp>
        <p:nvSpPr>
          <p:cNvPr id="5" name="Content Placeholder 4"/>
          <p:cNvSpPr>
            <a:spLocks noGrp="1"/>
          </p:cNvSpPr>
          <p:nvPr>
            <p:ph sz="half" idx="2"/>
          </p:nvPr>
        </p:nvSpPr>
        <p:spPr>
          <a:xfrm>
            <a:off x="6172200" y="1825626"/>
            <a:ext cx="5181600" cy="3718964"/>
          </a:xfrm>
        </p:spPr>
        <p:txBody>
          <a:bodyPr>
            <a:normAutofit fontScale="77500" lnSpcReduction="20000"/>
          </a:bodyPr>
          <a:lstStyle/>
          <a:p>
            <a:r>
              <a:rPr lang="en-US" dirty="0"/>
              <a:t>BSTOP </a:t>
            </a:r>
            <a:r>
              <a:rPr lang="en-US" dirty="0" smtClean="0"/>
              <a:t>Pamphlet</a:t>
            </a:r>
          </a:p>
          <a:p>
            <a:r>
              <a:rPr lang="en-US" dirty="0" smtClean="0"/>
              <a:t>Incentive Spirometry</a:t>
            </a:r>
          </a:p>
          <a:p>
            <a:r>
              <a:rPr lang="en-US" dirty="0" smtClean="0"/>
              <a:t>Drink, Drink, and Drink Some More</a:t>
            </a:r>
          </a:p>
          <a:p>
            <a:r>
              <a:rPr lang="en-US" dirty="0" smtClean="0"/>
              <a:t>All About Hair Loss</a:t>
            </a:r>
          </a:p>
          <a:p>
            <a:r>
              <a:rPr lang="en-US" dirty="0" smtClean="0"/>
              <a:t>Vitamin &amp; Mineral Supplements</a:t>
            </a:r>
          </a:p>
          <a:p>
            <a:r>
              <a:rPr lang="en-US" dirty="0" smtClean="0"/>
              <a:t>Supplements after Surgery</a:t>
            </a:r>
          </a:p>
          <a:p>
            <a:r>
              <a:rPr lang="en-US" dirty="0" smtClean="0"/>
              <a:t>Crave This, Eat That</a:t>
            </a:r>
          </a:p>
          <a:p>
            <a:r>
              <a:rPr lang="en-US" dirty="0" smtClean="0"/>
              <a:t>Healthy Substitutions</a:t>
            </a:r>
          </a:p>
          <a:p>
            <a:r>
              <a:rPr lang="en-US" dirty="0" smtClean="0"/>
              <a:t>Visual Cheat Sheet for Protein</a:t>
            </a:r>
          </a:p>
          <a:p>
            <a:r>
              <a:rPr lang="en-US" dirty="0" smtClean="0"/>
              <a:t>Food Journal</a:t>
            </a:r>
            <a:endParaRPr lang="en-US" dirty="0"/>
          </a:p>
        </p:txBody>
      </p:sp>
    </p:spTree>
    <p:extLst>
      <p:ext uri="{BB962C8B-B14F-4D97-AF65-F5344CB8AC3E}">
        <p14:creationId xmlns:p14="http://schemas.microsoft.com/office/powerpoint/2010/main" val="2277082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5303520" cy="6863528"/>
          </a:xfrm>
        </p:spPr>
      </p:pic>
      <p:sp>
        <p:nvSpPr>
          <p:cNvPr id="7" name="TextBox 6"/>
          <p:cNvSpPr txBox="1"/>
          <p:nvPr/>
        </p:nvSpPr>
        <p:spPr>
          <a:xfrm>
            <a:off x="5999968" y="984940"/>
            <a:ext cx="5858658" cy="4893647"/>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Research has proven those people who get support are much more successful at weight loss and maintenance.  Come to support group.</a:t>
            </a:r>
          </a:p>
          <a:p>
            <a:pPr marL="285750" indent="-285750">
              <a:buFont typeface="Wingdings" panose="05000000000000000000" pitchFamily="2" charset="2"/>
              <a:buChar char="§"/>
            </a:pPr>
            <a:r>
              <a:rPr lang="en-US" sz="2400" dirty="0" smtClean="0"/>
              <a:t>See bottom of flyer for name of Facebook support group - we will accept you to that group after you’ve had surgery.</a:t>
            </a:r>
          </a:p>
          <a:p>
            <a:pPr marL="285750" indent="-285750">
              <a:buFont typeface="Wingdings" panose="05000000000000000000" pitchFamily="2" charset="2"/>
              <a:buChar char="§"/>
            </a:pPr>
            <a:r>
              <a:rPr lang="en-US" sz="2400" dirty="0" smtClean="0"/>
              <a:t>Additional support resources:			     </a:t>
            </a:r>
            <a:r>
              <a:rPr lang="en-US" sz="2400" dirty="0" smtClean="0">
                <a:hlinkClick r:id="rId3"/>
              </a:rPr>
              <a:t>https://neabaptistclinic.com/weight-loss/resources/</a:t>
            </a:r>
            <a:endParaRPr lang="en-US" sz="2400" dirty="0" smtClean="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solidFill>
                  <a:srgbClr val="0070C0"/>
                </a:solidFill>
              </a:rPr>
              <a:t>VIDEO:  </a:t>
            </a:r>
            <a:r>
              <a:rPr lang="en-US" sz="2400" dirty="0">
                <a:solidFill>
                  <a:srgbClr val="0070C0"/>
                </a:solidFill>
                <a:hlinkClick r:id="rId4"/>
              </a:rPr>
              <a:t>https://</a:t>
            </a:r>
            <a:r>
              <a:rPr lang="en-US" sz="2400" dirty="0" smtClean="0">
                <a:solidFill>
                  <a:srgbClr val="0070C0"/>
                </a:solidFill>
                <a:hlinkClick r:id="rId4"/>
              </a:rPr>
              <a:t>youtu.be/QTB-iBWMQ3I</a:t>
            </a:r>
            <a:r>
              <a:rPr lang="en-US" sz="2400" dirty="0" smtClean="0">
                <a:solidFill>
                  <a:srgbClr val="0070C0"/>
                </a:solidFill>
              </a:rPr>
              <a:t> </a:t>
            </a:r>
            <a:r>
              <a:rPr lang="en-US" sz="2400" dirty="0" smtClean="0"/>
              <a:t>	</a:t>
            </a:r>
            <a:r>
              <a:rPr lang="en-US" dirty="0" smtClean="0"/>
              <a:t>      </a:t>
            </a:r>
          </a:p>
        </p:txBody>
      </p:sp>
    </p:spTree>
    <p:extLst>
      <p:ext uri="{BB962C8B-B14F-4D97-AF65-F5344CB8AC3E}">
        <p14:creationId xmlns:p14="http://schemas.microsoft.com/office/powerpoint/2010/main" val="5470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Respiratory Health</a:t>
            </a:r>
            <a:endParaRPr lang="en-US" sz="6000" b="1" dirty="0"/>
          </a:p>
        </p:txBody>
      </p:sp>
      <p:sp>
        <p:nvSpPr>
          <p:cNvPr id="3" name="Content Placeholder 2"/>
          <p:cNvSpPr>
            <a:spLocks noGrp="1"/>
          </p:cNvSpPr>
          <p:nvPr>
            <p:ph idx="1"/>
          </p:nvPr>
        </p:nvSpPr>
        <p:spPr>
          <a:xfrm>
            <a:off x="838200" y="1515649"/>
            <a:ext cx="10515600" cy="4585894"/>
          </a:xfrm>
        </p:spPr>
        <p:txBody>
          <a:bodyPr>
            <a:normAutofit fontScale="70000" lnSpcReduction="20000"/>
          </a:bodyPr>
          <a:lstStyle/>
          <a:p>
            <a:r>
              <a:rPr lang="en-US" b="1" dirty="0" smtClean="0"/>
              <a:t>PLEASE</a:t>
            </a:r>
            <a:r>
              <a:rPr lang="en-US" dirty="0" smtClean="0"/>
              <a:t> read incentive spirometry handout &amp; click the link below to watch instructions</a:t>
            </a:r>
          </a:p>
          <a:p>
            <a:r>
              <a:rPr lang="en-US" dirty="0" smtClean="0"/>
              <a:t>Dr. Jones expects for you to practice this at home to prepare for your hospital stay.  </a:t>
            </a:r>
          </a:p>
          <a:p>
            <a:r>
              <a:rPr lang="en-US" dirty="0" smtClean="0"/>
              <a:t>Your lungs will be a little lazy after having anesthesia and you will be sore in your abdomen which will decrease your drive to take deep breaths.</a:t>
            </a:r>
          </a:p>
          <a:p>
            <a:r>
              <a:rPr lang="en-US" dirty="0" smtClean="0"/>
              <a:t>This devise encourages you to take deep breaths and cough to help prevent pneumonia or atelectasis.  </a:t>
            </a:r>
          </a:p>
          <a:p>
            <a:r>
              <a:rPr lang="en-US" dirty="0" smtClean="0"/>
              <a:t>The handout gives instruction on how to preform the exercise.  Make sure to set your goal (tab on side) about 500 to 1,000 above your best effort to continue to improve.  </a:t>
            </a:r>
          </a:p>
          <a:p>
            <a:r>
              <a:rPr lang="en-US" dirty="0" smtClean="0"/>
              <a:t>Do NOT use this and then stand up quickly because it could make you light headed and potentially cause a fall.</a:t>
            </a:r>
          </a:p>
          <a:p>
            <a:r>
              <a:rPr lang="en-US" dirty="0" smtClean="0"/>
              <a:t>Step 3 in the instructions says to hold breath as prescribed – you can hold for 1-2 seconds and then exhale.</a:t>
            </a:r>
          </a:p>
          <a:p>
            <a:r>
              <a:rPr lang="en-US" dirty="0" smtClean="0"/>
              <a:t>Dr. Jones expects for you to use this device 10 times per hour while you are awake in the hospital.</a:t>
            </a:r>
          </a:p>
          <a:p>
            <a:r>
              <a:rPr lang="en-US" dirty="0" smtClean="0">
                <a:solidFill>
                  <a:srgbClr val="0070C0"/>
                </a:solidFill>
              </a:rPr>
              <a:t>VIDEO:  </a:t>
            </a:r>
            <a:r>
              <a:rPr lang="en-US" dirty="0">
                <a:solidFill>
                  <a:srgbClr val="0070C0"/>
                </a:solidFill>
                <a:hlinkClick r:id="rId2"/>
              </a:rPr>
              <a:t>https://youtu.be/VHN5zPaw96w</a:t>
            </a:r>
            <a:r>
              <a:rPr lang="en-US" dirty="0">
                <a:solidFill>
                  <a:srgbClr val="0070C0"/>
                </a:solidFill>
              </a:rPr>
              <a:t> </a:t>
            </a:r>
            <a:endParaRPr lang="en-US" dirty="0" smtClean="0">
              <a:solidFill>
                <a:srgbClr val="0070C0"/>
              </a:solidFill>
            </a:endParaRPr>
          </a:p>
          <a:p>
            <a:endParaRPr lang="en-US" dirty="0"/>
          </a:p>
        </p:txBody>
      </p:sp>
    </p:spTree>
    <p:extLst>
      <p:ext uri="{BB962C8B-B14F-4D97-AF65-F5344CB8AC3E}">
        <p14:creationId xmlns:p14="http://schemas.microsoft.com/office/powerpoint/2010/main" val="70988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General Information for Laparoscopic Surgery</a:t>
            </a:r>
            <a:endParaRPr lang="en-US" b="1" dirty="0"/>
          </a:p>
        </p:txBody>
      </p:sp>
      <p:sp>
        <p:nvSpPr>
          <p:cNvPr id="3" name="Content Placeholder 2"/>
          <p:cNvSpPr>
            <a:spLocks noGrp="1"/>
          </p:cNvSpPr>
          <p:nvPr>
            <p:ph idx="1"/>
          </p:nvPr>
        </p:nvSpPr>
        <p:spPr/>
        <p:txBody>
          <a:bodyPr/>
          <a:lstStyle/>
          <a:p>
            <a:r>
              <a:rPr lang="en-US" u="sng" dirty="0" smtClean="0"/>
              <a:t>Hospital Stay </a:t>
            </a:r>
            <a:r>
              <a:rPr lang="en-US" dirty="0" smtClean="0"/>
              <a:t>– 1 night (typically discharged in the afternoon not morning)</a:t>
            </a:r>
          </a:p>
          <a:p>
            <a:r>
              <a:rPr lang="en-US" u="sng" dirty="0" smtClean="0"/>
              <a:t>Surgery Length </a:t>
            </a:r>
            <a:r>
              <a:rPr lang="en-US" dirty="0" smtClean="0"/>
              <a:t>– 1.5 to 2 hours of OR time (away from family approx. 4 hours)</a:t>
            </a:r>
          </a:p>
          <a:p>
            <a:r>
              <a:rPr lang="en-US" u="sng" dirty="0" smtClean="0"/>
              <a:t>Additional Surgery </a:t>
            </a:r>
            <a:r>
              <a:rPr lang="en-US" dirty="0" smtClean="0"/>
              <a:t>– If you have scar tissue or hiatal hernia that can increase OR time by approx. 30 minutes to 1.5 hours</a:t>
            </a:r>
          </a:p>
          <a:p>
            <a:r>
              <a:rPr lang="en-US" u="sng" dirty="0" smtClean="0"/>
              <a:t>Open Surgery </a:t>
            </a:r>
            <a:r>
              <a:rPr lang="en-US" dirty="0" smtClean="0"/>
              <a:t>– If you have to have one incision instead of a laparoscopic surgery; you will spend at least one extra night in the hospital and OR time will vary.</a:t>
            </a:r>
            <a:endParaRPr lang="en-US" dirty="0"/>
          </a:p>
        </p:txBody>
      </p:sp>
    </p:spTree>
    <p:extLst>
      <p:ext uri="{BB962C8B-B14F-4D97-AF65-F5344CB8AC3E}">
        <p14:creationId xmlns:p14="http://schemas.microsoft.com/office/powerpoint/2010/main" val="2246984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3645</Words>
  <Application>Microsoft Office PowerPoint</Application>
  <PresentationFormat>Widescreen</PresentationFormat>
  <Paragraphs>284</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Andalus</vt:lpstr>
      <vt:lpstr>Arial</vt:lpstr>
      <vt:lpstr>Arial Narrow</vt:lpstr>
      <vt:lpstr>Bodoni MT Condensed</vt:lpstr>
      <vt:lpstr>Calibri</vt:lpstr>
      <vt:lpstr>Calibri Light</vt:lpstr>
      <vt:lpstr>Wingdings</vt:lpstr>
      <vt:lpstr>Office Theme</vt:lpstr>
      <vt:lpstr>Pre-Operative  Bariatric Surgery  Education</vt:lpstr>
      <vt:lpstr>PowerPoint Videos</vt:lpstr>
      <vt:lpstr>PowerPoint Presentation</vt:lpstr>
      <vt:lpstr>PowerPoint Presentation</vt:lpstr>
      <vt:lpstr>MBSAQIP BSTOP  (Bariatric Surgery Targeting Opioid Prescriptions)</vt:lpstr>
      <vt:lpstr>Bariatric Surgery Folder Contents (PLEASE READ ALL HANDOUTS)</vt:lpstr>
      <vt:lpstr>PowerPoint Presentation</vt:lpstr>
      <vt:lpstr>Respiratory Health</vt:lpstr>
      <vt:lpstr>General Information for Laparoscopic Surgery</vt:lpstr>
      <vt:lpstr>Digestive Tract Before &amp; After Bariatric Surgery</vt:lpstr>
      <vt:lpstr>PowerPoint Presentation</vt:lpstr>
      <vt:lpstr>PowerPoint Presentation</vt:lpstr>
      <vt:lpstr>PowerPoint Presentation</vt:lpstr>
      <vt:lpstr>How Does Weight Loss Surgery Work</vt:lpstr>
      <vt:lpstr>Your Biggest Priority Immediately  Following Surgery</vt:lpstr>
      <vt:lpstr>NO’s for Liquid Consumption</vt:lpstr>
      <vt:lpstr>Long Term Diet</vt:lpstr>
      <vt:lpstr>Major Keys To Success From Dr. Jones</vt:lpstr>
      <vt:lpstr>Hierarchy of Needs Post Bariatric Surgery</vt:lpstr>
      <vt:lpstr>Vitamins are a Must for Life</vt:lpstr>
      <vt:lpstr>Post Bariatric Surgery Diet</vt:lpstr>
      <vt:lpstr>Post Bariatric Surgery Diet Continued</vt:lpstr>
      <vt:lpstr>Stage 1:  Clear Liquids</vt:lpstr>
      <vt:lpstr>Stage 2:  Full Liquids</vt:lpstr>
      <vt:lpstr>Stage 2:  Full Liquids Continued (Week Two)</vt:lpstr>
      <vt:lpstr>Stage 3:  Pureed</vt:lpstr>
      <vt:lpstr>Stage 4:  Soft</vt:lpstr>
      <vt:lpstr>Stage 5:  Regular</vt:lpstr>
      <vt:lpstr>Medications</vt:lpstr>
      <vt:lpstr>Medications Continued</vt:lpstr>
      <vt:lpstr>Medications Continued</vt:lpstr>
      <vt:lpstr>What to Expect in the Hospital</vt:lpstr>
      <vt:lpstr>Suggested Items to Bring to The Hospital</vt:lpstr>
      <vt:lpstr>Early Ambulation</vt:lpstr>
      <vt:lpstr>COMPLICATIONS Report to Dr. Jones’ Office – 870-936-8000</vt:lpstr>
      <vt:lpstr>Hospital Discharge</vt:lpstr>
      <vt:lpstr>Medical Follow Up</vt:lpstr>
      <vt:lpstr>Emotional / Mental Effects From Surgery</vt:lpstr>
      <vt:lpstr>Surgical Expectations</vt:lpstr>
      <vt:lpstr>PRE-OP DIET</vt:lpstr>
      <vt:lpstr>Extra Info</vt:lpstr>
    </vt:vector>
  </TitlesOfParts>
  <Company>Baptist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Bariatric Surgery  Education Class</dc:title>
  <dc:creator>Gayla Smith</dc:creator>
  <cp:lastModifiedBy>Gayla Smith</cp:lastModifiedBy>
  <cp:revision>95</cp:revision>
  <dcterms:created xsi:type="dcterms:W3CDTF">2020-03-18T19:49:16Z</dcterms:created>
  <dcterms:modified xsi:type="dcterms:W3CDTF">2022-09-12T15:44:52Z</dcterms:modified>
</cp:coreProperties>
</file>